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93" r:id="rId4"/>
    <p:sldId id="258" r:id="rId5"/>
    <p:sldId id="286" r:id="rId6"/>
    <p:sldId id="268" r:id="rId7"/>
    <p:sldId id="284" r:id="rId8"/>
    <p:sldId id="266" r:id="rId9"/>
    <p:sldId id="283" r:id="rId10"/>
    <p:sldId id="290" r:id="rId11"/>
    <p:sldId id="269" r:id="rId12"/>
    <p:sldId id="267" r:id="rId13"/>
    <p:sldId id="285" r:id="rId14"/>
    <p:sldId id="270" r:id="rId15"/>
    <p:sldId id="291" r:id="rId16"/>
    <p:sldId id="292" r:id="rId17"/>
    <p:sldId id="260" r:id="rId18"/>
    <p:sldId id="278" r:id="rId19"/>
    <p:sldId id="272" r:id="rId20"/>
    <p:sldId id="259" r:id="rId21"/>
    <p:sldId id="275" r:id="rId22"/>
    <p:sldId id="261" r:id="rId23"/>
    <p:sldId id="287" r:id="rId24"/>
    <p:sldId id="262" r:id="rId25"/>
    <p:sldId id="282" r:id="rId26"/>
    <p:sldId id="298" r:id="rId27"/>
    <p:sldId id="297" r:id="rId28"/>
    <p:sldId id="296" r:id="rId29"/>
    <p:sldId id="294" r:id="rId30"/>
    <p:sldId id="277" r:id="rId31"/>
    <p:sldId id="299" r:id="rId32"/>
    <p:sldId id="264" r:id="rId33"/>
    <p:sldId id="295" r:id="rId34"/>
    <p:sldId id="301" r:id="rId35"/>
    <p:sldId id="300" r:id="rId36"/>
    <p:sldId id="302" r:id="rId37"/>
    <p:sldId id="304" r:id="rId38"/>
    <p:sldId id="303" r:id="rId3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620"/>
  </p:normalViewPr>
  <p:slideViewPr>
    <p:cSldViewPr snapToGrid="0" snapToObjects="1">
      <p:cViewPr varScale="1">
        <p:scale>
          <a:sx n="103" d="100"/>
          <a:sy n="103" d="100"/>
        </p:scale>
        <p:origin x="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ADAAF-0BE5-8C40-AB0E-269D78C8730E}" type="datetimeFigureOut">
              <a:rPr lang="da-DK" smtClean="0"/>
              <a:t>07/10/2019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88048-BB3B-B34E-A918-26ECBA9A733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27649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88048-BB3B-B34E-A918-26ECBA9A733A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81416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88048-BB3B-B34E-A918-26ECBA9A733A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9245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88048-BB3B-B34E-A918-26ECBA9A733A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47076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88048-BB3B-B34E-A918-26ECBA9A733A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51935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88048-BB3B-B34E-A918-26ECBA9A733A}" type="slidenum">
              <a:rPr lang="da-DK" smtClean="0"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33097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B058D3-30ED-0643-BF13-986391E42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8FC6CE83-8F60-0C42-9E02-560AD326E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28F0E0F-4EB3-0B43-9C41-14F864DE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902C-D1E4-FE4E-9013-0D1D0383B8DF}" type="datetimeFigureOut">
              <a:rPr lang="da-DK" smtClean="0"/>
              <a:t>07/10/2019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EC297BB-1155-0548-91E8-F07DFFEEF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12BFE52-0E75-0242-82DD-2E5E97E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36404-61B7-5440-B3A6-57A40F2B3BF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59375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450E3-23FA-6C46-AF92-55898C5E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629FC19-E0D0-C545-A563-307FF7EEA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7B59683-F87B-7242-80B9-D63CB9320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902C-D1E4-FE4E-9013-0D1D0383B8DF}" type="datetimeFigureOut">
              <a:rPr lang="da-DK" smtClean="0"/>
              <a:t>07/10/2019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BE059AB-7543-2145-89B3-871843835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0280D20-4CA4-F043-A669-C77154E9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36404-61B7-5440-B3A6-57A40F2B3BF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3551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668299BD-2ADD-844D-AD3B-2644BECCB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2D9A083-CD75-184B-94D7-DC74437A1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8D8E8DA-A7EC-7340-B3DF-36B206AA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902C-D1E4-FE4E-9013-0D1D0383B8DF}" type="datetimeFigureOut">
              <a:rPr lang="da-DK" smtClean="0"/>
              <a:t>07/10/2019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74ECFD6-4663-FE4A-8543-5B390BB57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C810EC2-D0FB-034C-939B-6EF1AE6E2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36404-61B7-5440-B3A6-57A40F2B3BF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0966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70B5E-A0D4-5443-8524-C25E4FDE6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7C4087-30B9-1E4C-807D-3FACEE1C8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CD06FC5-9F4B-DE4C-86AE-E6EE82494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902C-D1E4-FE4E-9013-0D1D0383B8DF}" type="datetimeFigureOut">
              <a:rPr lang="da-DK" smtClean="0"/>
              <a:t>07/10/2019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CBE439F-F9D3-804E-A79F-B81D0AD58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BF05D34-66DC-7248-BDF6-A2A03D5B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36404-61B7-5440-B3A6-57A40F2B3BF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274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A9424-1F53-1744-B311-0332BCD5C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826FD74-2761-394B-B5EB-466CC0E72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7CA74DF-E5AC-1145-B8D5-7DEDF9A2D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902C-D1E4-FE4E-9013-0D1D0383B8DF}" type="datetimeFigureOut">
              <a:rPr lang="da-DK" smtClean="0"/>
              <a:t>07/10/2019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75EC6CF-E977-6D42-965F-D824222F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9E1A354-31B0-A249-BD82-07E753CC8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36404-61B7-5440-B3A6-57A40F2B3BF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6945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F36D6-E798-1247-9A1B-74DAA3694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8CF73AA-A9C7-9444-8B30-35DF405CF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54EE512-98BF-874C-A058-1E2C0ECEE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A576C3A-6ACB-7940-9329-93365D70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902C-D1E4-FE4E-9013-0D1D0383B8DF}" type="datetimeFigureOut">
              <a:rPr lang="da-DK" smtClean="0"/>
              <a:t>07/10/2019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2E010CE-BE61-9844-B910-A63BA6ED8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89051EE-9F84-2841-B6CF-45526837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36404-61B7-5440-B3A6-57A40F2B3BF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42369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511EDA-7CC2-9F4B-952C-14F23B8B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393F6D4-6BC1-474D-8116-1A92AEEB3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ABE9071-5A37-CA4B-AADB-CEA8502AC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D9B41383-7D73-2E4C-94ED-5867680C9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2712758E-4DB9-D340-B1C0-B305C7B6E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70B66F40-AA86-0141-9129-FFE1A6A8C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902C-D1E4-FE4E-9013-0D1D0383B8DF}" type="datetimeFigureOut">
              <a:rPr lang="da-DK" smtClean="0"/>
              <a:t>07/10/2019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FBFD68AF-E333-5248-8E19-67F06ADEF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4BDB9F41-1B5F-324A-8D54-75CCFC1E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36404-61B7-5440-B3A6-57A40F2B3BF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076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D4DAB-6D58-E444-BA81-7D2F4AAB3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D16177F6-0C10-CF4A-8193-11597BF05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902C-D1E4-FE4E-9013-0D1D0383B8DF}" type="datetimeFigureOut">
              <a:rPr lang="da-DK" smtClean="0"/>
              <a:t>07/10/2019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38B2C16F-0B2C-8143-9CCB-B7D6C538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D8D5E4C-C19C-AF41-85FD-2EA239A7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36404-61B7-5440-B3A6-57A40F2B3BF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22357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165365BC-8566-B041-B3C8-43C72504E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902C-D1E4-FE4E-9013-0D1D0383B8DF}" type="datetimeFigureOut">
              <a:rPr lang="da-DK" smtClean="0"/>
              <a:t>07/10/2019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6F0E2441-51B8-194C-A00C-98F57BE32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FDAF52F-209F-844C-BDAB-36768DD13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36404-61B7-5440-B3A6-57A40F2B3BF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88905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86FDD-A60F-E946-88E2-BB15CB7E1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DBC2705-9062-2D41-8385-BBB816775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A5ADF3E1-283C-9841-80E8-6AF42B4C5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508FE1B-CA5E-5E48-978C-974F3ED2A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902C-D1E4-FE4E-9013-0D1D0383B8DF}" type="datetimeFigureOut">
              <a:rPr lang="da-DK" smtClean="0"/>
              <a:t>07/10/2019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0F9877E-9924-4A4B-8760-C53555756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161C5B6-AF87-CF4A-B7BB-5580BBF0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36404-61B7-5440-B3A6-57A40F2B3BF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81570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4CB29-EC91-7846-B6B2-1834E1E4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7BD773BE-C004-9046-8F0C-4C453FDAD8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A09EBA13-C90E-E24F-97E6-F44550E63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037F4F9-BF2A-0948-A375-12F189F33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902C-D1E4-FE4E-9013-0D1D0383B8DF}" type="datetimeFigureOut">
              <a:rPr lang="da-DK" smtClean="0"/>
              <a:t>07/10/2019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F27B94D-1C62-2948-BA6E-D83D99A55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E6A1537-2010-634F-85E5-466B4EAFF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36404-61B7-5440-B3A6-57A40F2B3BF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98327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742C99A0-3826-C546-9A35-C4448E1E0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11A348D-64B7-754D-B234-B72272388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09DD8C4-A1BC-3C4D-8775-1F9462C637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9902C-D1E4-FE4E-9013-0D1D0383B8DF}" type="datetimeFigureOut">
              <a:rPr lang="da-DK" smtClean="0"/>
              <a:t>07/10/2019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0B2B0F6-825C-4D40-8A6F-CFE13AAD5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8B14B51-E893-1E41-9B14-4EF05B150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36404-61B7-5440-B3A6-57A40F2B3BF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03191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_sQZeFRjR8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80619-FF32-1E4C-BDDF-C12666CFC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116005"/>
          </a:xfrm>
        </p:spPr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Free</a:t>
            </a:r>
            <a:r>
              <a:rPr lang="da-DK" dirty="0"/>
              <a:t> Energy </a:t>
            </a:r>
            <a:r>
              <a:rPr lang="da-DK" dirty="0" err="1"/>
              <a:t>Principle</a:t>
            </a:r>
            <a:r>
              <a:rPr lang="da-DK" dirty="0"/>
              <a:t>:</a:t>
            </a:r>
            <a:br>
              <a:rPr lang="da-DK" dirty="0"/>
            </a:br>
            <a:r>
              <a:rPr lang="da-DK" sz="4000" dirty="0"/>
              <a:t>A </a:t>
            </a:r>
            <a:r>
              <a:rPr lang="da-DK" sz="4000" dirty="0" err="1"/>
              <a:t>conceptual</a:t>
            </a:r>
            <a:r>
              <a:rPr lang="da-DK" sz="4000" dirty="0"/>
              <a:t> </a:t>
            </a:r>
            <a:r>
              <a:rPr lang="da-DK" sz="4000" dirty="0" err="1"/>
              <a:t>introduction</a:t>
            </a:r>
            <a:endParaRPr lang="da-DK" sz="4000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62D5041-09AA-0A49-B0B7-CC82F8526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56698"/>
            <a:ext cx="9144000" cy="1655762"/>
          </a:xfrm>
        </p:spPr>
        <p:txBody>
          <a:bodyPr/>
          <a:lstStyle/>
          <a:p>
            <a:r>
              <a:rPr lang="da-DK" dirty="0">
                <a:sym typeface="Wingdings" pitchFamily="2" charset="2"/>
              </a:rPr>
              <a:t>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40432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FE0FD88-04E9-4A41-9F55-C65F9D0AD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2366010"/>
            <a:ext cx="11231880" cy="21259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a-DK" dirty="0"/>
              <a:t>To </a:t>
            </a:r>
            <a:r>
              <a:rPr lang="da-DK" dirty="0" err="1"/>
              <a:t>solve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,</a:t>
            </a:r>
          </a:p>
          <a:p>
            <a:pPr marL="0" indent="0" algn="ctr">
              <a:buNone/>
            </a:pPr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concepts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:</a:t>
            </a:r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/>
              <a:t>1) The </a:t>
            </a:r>
            <a:r>
              <a:rPr lang="da-DK" dirty="0" err="1"/>
              <a:t>Markov</a:t>
            </a:r>
            <a:r>
              <a:rPr lang="da-DK" dirty="0"/>
              <a:t> Blanket</a:t>
            </a:r>
            <a:br>
              <a:rPr lang="da-DK" dirty="0"/>
            </a:br>
            <a:br>
              <a:rPr lang="da-DK" dirty="0"/>
            </a:br>
            <a:r>
              <a:rPr lang="da-DK" dirty="0"/>
              <a:t>2) </a:t>
            </a:r>
            <a:r>
              <a:rPr lang="da-DK" dirty="0" err="1"/>
              <a:t>Variational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Energy</a:t>
            </a:r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8191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5B0E85-482F-BA48-B373-2FBD5BFC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Markov</a:t>
            </a:r>
            <a:r>
              <a:rPr lang="da-DK" dirty="0"/>
              <a:t> Blanket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FAC91E1-39B9-E243-82EE-FCE76EDF6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99120" cy="4667250"/>
          </a:xfrm>
        </p:spPr>
        <p:txBody>
          <a:bodyPr>
            <a:normAutofit fontScale="92500" lnSpcReduction="20000"/>
          </a:bodyPr>
          <a:lstStyle/>
          <a:p>
            <a:r>
              <a:rPr lang="da-DK" dirty="0" err="1"/>
              <a:t>Probabilistic</a:t>
            </a:r>
            <a:r>
              <a:rPr lang="da-DK" dirty="0"/>
              <a:t> definition of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constitutes</a:t>
            </a:r>
            <a:r>
              <a:rPr lang="da-DK" dirty="0"/>
              <a:t> a system</a:t>
            </a:r>
          </a:p>
          <a:p>
            <a:pPr lvl="1"/>
            <a:r>
              <a:rPr lang="da-DK" dirty="0"/>
              <a:t>(Yes,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related</a:t>
            </a:r>
            <a:r>
              <a:rPr lang="da-DK" dirty="0"/>
              <a:t> to </a:t>
            </a:r>
            <a:r>
              <a:rPr lang="da-DK" dirty="0" err="1"/>
              <a:t>Markov</a:t>
            </a:r>
            <a:r>
              <a:rPr lang="da-DK" dirty="0"/>
              <a:t> Chains)</a:t>
            </a:r>
          </a:p>
          <a:p>
            <a:endParaRPr lang="da-DK" dirty="0"/>
          </a:p>
          <a:p>
            <a:r>
              <a:rPr lang="da-DK" dirty="0" err="1"/>
              <a:t>Internal</a:t>
            </a:r>
            <a:r>
              <a:rPr lang="da-DK" dirty="0"/>
              <a:t>/</a:t>
            </a:r>
            <a:r>
              <a:rPr lang="da-DK" dirty="0" err="1"/>
              <a:t>external</a:t>
            </a:r>
            <a:r>
              <a:rPr lang="da-DK" dirty="0"/>
              <a:t> </a:t>
            </a:r>
            <a:r>
              <a:rPr lang="da-DK" dirty="0" err="1"/>
              <a:t>independence</a:t>
            </a:r>
            <a:endParaRPr lang="da-DK" dirty="0"/>
          </a:p>
          <a:p>
            <a:r>
              <a:rPr lang="da-DK" dirty="0"/>
              <a:t>Active vs </a:t>
            </a:r>
            <a:r>
              <a:rPr lang="da-DK" dirty="0" err="1"/>
              <a:t>sensory</a:t>
            </a:r>
            <a:r>
              <a:rPr lang="da-DK" dirty="0"/>
              <a:t> </a:t>
            </a:r>
            <a:r>
              <a:rPr lang="da-DK" dirty="0" err="1"/>
              <a:t>states</a:t>
            </a:r>
            <a:endParaRPr lang="da-DK" dirty="0"/>
          </a:p>
          <a:p>
            <a:endParaRPr lang="da-DK" dirty="0"/>
          </a:p>
          <a:p>
            <a:r>
              <a:rPr lang="da-DK" dirty="0"/>
              <a:t>Blankets all the </a:t>
            </a:r>
            <a:r>
              <a:rPr lang="da-DK" dirty="0" err="1"/>
              <a:t>way</a:t>
            </a:r>
            <a:r>
              <a:rPr lang="da-DK" dirty="0"/>
              <a:t> </a:t>
            </a:r>
            <a:r>
              <a:rPr lang="da-DK" dirty="0" err="1"/>
              <a:t>down</a:t>
            </a:r>
            <a:endParaRPr lang="da-DK" dirty="0"/>
          </a:p>
          <a:p>
            <a:pPr lvl="1"/>
            <a:r>
              <a:rPr lang="da-DK" dirty="0"/>
              <a:t>And up</a:t>
            </a:r>
          </a:p>
          <a:p>
            <a:pPr lvl="1"/>
            <a:r>
              <a:rPr lang="da-DK" dirty="0"/>
              <a:t>And forwards </a:t>
            </a:r>
            <a:r>
              <a:rPr lang="da-DK" dirty="0">
                <a:sym typeface="Wingdings" pitchFamily="2" charset="2"/>
              </a:rPr>
              <a:t></a:t>
            </a:r>
          </a:p>
          <a:p>
            <a:pPr lvl="1"/>
            <a:endParaRPr lang="da-DK" dirty="0">
              <a:sym typeface="Wingdings" pitchFamily="2" charset="2"/>
            </a:endParaRPr>
          </a:p>
          <a:p>
            <a:r>
              <a:rPr lang="da-DK" i="1" dirty="0">
                <a:sym typeface="Wingdings" pitchFamily="2" charset="2"/>
              </a:rPr>
              <a:t>A </a:t>
            </a:r>
            <a:r>
              <a:rPr lang="da-DK" i="1" dirty="0" err="1">
                <a:sym typeface="Wingdings" pitchFamily="2" charset="2"/>
              </a:rPr>
              <a:t>Markov</a:t>
            </a:r>
            <a:r>
              <a:rPr lang="da-DK" i="1" dirty="0">
                <a:sym typeface="Wingdings" pitchFamily="2" charset="2"/>
              </a:rPr>
              <a:t> blanket </a:t>
            </a:r>
            <a:r>
              <a:rPr lang="da-DK" i="1" dirty="0" err="1">
                <a:sym typeface="Wingdings" pitchFamily="2" charset="2"/>
              </a:rPr>
              <a:t>necessarily</a:t>
            </a:r>
            <a:r>
              <a:rPr lang="da-DK" i="1" dirty="0">
                <a:sym typeface="Wingdings" pitchFamily="2" charset="2"/>
              </a:rPr>
              <a:t> </a:t>
            </a:r>
            <a:r>
              <a:rPr lang="da-DK" i="1" dirty="0" err="1">
                <a:sym typeface="Wingdings" pitchFamily="2" charset="2"/>
              </a:rPr>
              <a:t>entails</a:t>
            </a:r>
            <a:r>
              <a:rPr lang="da-DK" i="1" dirty="0">
                <a:sym typeface="Wingdings" pitchFamily="2" charset="2"/>
              </a:rPr>
              <a:t> </a:t>
            </a:r>
            <a:br>
              <a:rPr lang="da-DK" i="1" dirty="0">
                <a:sym typeface="Wingdings" pitchFamily="2" charset="2"/>
              </a:rPr>
            </a:br>
            <a:r>
              <a:rPr lang="da-DK" i="1" dirty="0" err="1">
                <a:sym typeface="Wingdings" pitchFamily="2" charset="2"/>
              </a:rPr>
              <a:t>modelling</a:t>
            </a:r>
            <a:r>
              <a:rPr lang="da-DK" i="1" dirty="0">
                <a:sym typeface="Wingdings" pitchFamily="2" charset="2"/>
              </a:rPr>
              <a:t> of the </a:t>
            </a:r>
            <a:r>
              <a:rPr lang="da-DK" i="1" dirty="0" err="1">
                <a:sym typeface="Wingdings" pitchFamily="2" charset="2"/>
              </a:rPr>
              <a:t>world</a:t>
            </a:r>
            <a:endParaRPr lang="da-DK" i="1" dirty="0"/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2231BF0-3DDA-9E47-B8E4-6EDBD187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154" y="129617"/>
            <a:ext cx="3419476" cy="3903901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A782E6E1-B99A-2145-BA17-EDED9DF05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802" y="4100987"/>
            <a:ext cx="5021857" cy="2779956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C63C46E-068B-8742-B426-4171127303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72"/>
          <a:stretch/>
        </p:blipFill>
        <p:spPr>
          <a:xfrm>
            <a:off x="8397240" y="4300069"/>
            <a:ext cx="2615306" cy="2381791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6F8BD8C8-87C9-A946-A796-39FB5797B3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18" r="18955"/>
          <a:stretch/>
        </p:blipFill>
        <p:spPr>
          <a:xfrm>
            <a:off x="8621741" y="4328914"/>
            <a:ext cx="2166303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7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009E85-34A9-F644-951C-8D21DDA6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Enter</a:t>
            </a:r>
            <a:r>
              <a:rPr lang="da-DK" dirty="0"/>
              <a:t>: </a:t>
            </a:r>
            <a:r>
              <a:rPr lang="da-DK" dirty="0" err="1"/>
              <a:t>Variational</a:t>
            </a:r>
            <a:r>
              <a:rPr lang="da-DK" dirty="0"/>
              <a:t> </a:t>
            </a:r>
            <a:r>
              <a:rPr lang="da-DK" dirty="0" err="1"/>
              <a:t>Free</a:t>
            </a:r>
            <a:r>
              <a:rPr lang="da-DK" dirty="0"/>
              <a:t> Energy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A537FF1-7554-D94E-85C1-1718C7A80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 err="1"/>
              <a:t>Free</a:t>
            </a:r>
            <a:r>
              <a:rPr lang="da-DK" dirty="0"/>
              <a:t> </a:t>
            </a:r>
            <a:r>
              <a:rPr lang="da-DK" dirty="0" err="1"/>
              <a:t>energy</a:t>
            </a:r>
            <a:r>
              <a:rPr lang="da-DK" dirty="0"/>
              <a:t> is a </a:t>
            </a:r>
            <a:r>
              <a:rPr lang="da-DK" dirty="0" err="1"/>
              <a:t>concept</a:t>
            </a:r>
            <a:r>
              <a:rPr lang="da-DK" dirty="0"/>
              <a:t> from </a:t>
            </a:r>
            <a:r>
              <a:rPr lang="da-DK" dirty="0" err="1"/>
              <a:t>statistical</a:t>
            </a:r>
            <a:r>
              <a:rPr lang="da-DK" dirty="0"/>
              <a:t> </a:t>
            </a:r>
            <a:r>
              <a:rPr lang="da-DK" dirty="0" err="1"/>
              <a:t>thermodynamics</a:t>
            </a:r>
            <a:endParaRPr lang="da-DK" dirty="0"/>
          </a:p>
          <a:p>
            <a:endParaRPr lang="da-DK" dirty="0"/>
          </a:p>
          <a:p>
            <a:r>
              <a:rPr lang="da-DK" b="1" dirty="0" err="1"/>
              <a:t>Free</a:t>
            </a:r>
            <a:r>
              <a:rPr lang="da-DK" b="1" dirty="0"/>
              <a:t> </a:t>
            </a:r>
            <a:r>
              <a:rPr lang="da-DK" b="1" dirty="0" err="1"/>
              <a:t>energy</a:t>
            </a:r>
            <a:r>
              <a:rPr lang="da-DK" b="1" dirty="0"/>
              <a:t> = </a:t>
            </a:r>
            <a:r>
              <a:rPr lang="da-DK" b="1" dirty="0" err="1"/>
              <a:t>surprisal</a:t>
            </a:r>
            <a:r>
              <a:rPr lang="da-DK" b="1" dirty="0"/>
              <a:t> + </a:t>
            </a:r>
            <a:r>
              <a:rPr lang="da-DK" b="1" dirty="0" err="1"/>
              <a:t>perceptual</a:t>
            </a:r>
            <a:r>
              <a:rPr lang="da-DK" b="1" dirty="0"/>
              <a:t> </a:t>
            </a:r>
            <a:r>
              <a:rPr lang="da-DK" b="1" dirty="0" err="1"/>
              <a:t>divergence</a:t>
            </a:r>
            <a:endParaRPr lang="da-DK" b="1" dirty="0"/>
          </a:p>
          <a:p>
            <a:pPr marL="457200" lvl="1" indent="0">
              <a:buNone/>
            </a:pPr>
            <a:endParaRPr lang="da-DK" dirty="0"/>
          </a:p>
          <a:p>
            <a:r>
              <a:rPr lang="da-DK" dirty="0"/>
              <a:t>And </a:t>
            </a:r>
            <a:r>
              <a:rPr lang="da-DK" b="1" dirty="0" err="1"/>
              <a:t>prediction</a:t>
            </a:r>
            <a:r>
              <a:rPr lang="da-DK" b="1" dirty="0"/>
              <a:t> </a:t>
            </a:r>
            <a:r>
              <a:rPr lang="da-DK" b="1" dirty="0" err="1"/>
              <a:t>errors</a:t>
            </a:r>
            <a:r>
              <a:rPr lang="da-DK" b="1" dirty="0"/>
              <a:t> = </a:t>
            </a:r>
            <a:r>
              <a:rPr lang="da-DK" b="1" dirty="0" err="1"/>
              <a:t>free</a:t>
            </a:r>
            <a:r>
              <a:rPr lang="da-DK" b="1" dirty="0"/>
              <a:t> </a:t>
            </a:r>
            <a:r>
              <a:rPr lang="da-DK" b="1" dirty="0" err="1"/>
              <a:t>energy</a:t>
            </a:r>
            <a:endParaRPr lang="da-DK" b="1" dirty="0"/>
          </a:p>
          <a:p>
            <a:pPr marL="0" indent="0">
              <a:buNone/>
            </a:pPr>
            <a:endParaRPr lang="da-DK" b="1" dirty="0"/>
          </a:p>
          <a:p>
            <a:r>
              <a:rPr lang="da-DK" dirty="0"/>
              <a:t>So, per the </a:t>
            </a:r>
            <a:r>
              <a:rPr lang="da-DK" dirty="0" err="1"/>
              <a:t>statistical</a:t>
            </a:r>
            <a:r>
              <a:rPr lang="da-DK" dirty="0"/>
              <a:t> definition, </a:t>
            </a:r>
            <a:r>
              <a:rPr lang="da-DK" i="1" dirty="0" err="1"/>
              <a:t>life</a:t>
            </a:r>
            <a:r>
              <a:rPr lang="da-DK" i="1" dirty="0"/>
              <a:t> </a:t>
            </a:r>
            <a:r>
              <a:rPr lang="da-DK" i="1" dirty="0" err="1"/>
              <a:t>entails</a:t>
            </a:r>
            <a:r>
              <a:rPr lang="da-DK" i="1" dirty="0"/>
              <a:t> </a:t>
            </a:r>
            <a:r>
              <a:rPr lang="da-DK" i="1" dirty="0" err="1"/>
              <a:t>prediciton</a:t>
            </a:r>
            <a:r>
              <a:rPr lang="da-DK" i="1" dirty="0"/>
              <a:t> </a:t>
            </a:r>
            <a:r>
              <a:rPr lang="da-DK" i="1" dirty="0" err="1"/>
              <a:t>error</a:t>
            </a:r>
            <a:r>
              <a:rPr lang="da-DK" i="1" dirty="0"/>
              <a:t> </a:t>
            </a:r>
            <a:r>
              <a:rPr lang="da-DK" i="1" dirty="0" err="1"/>
              <a:t>minimization</a:t>
            </a:r>
            <a:endParaRPr lang="da-DK" b="1" i="1" dirty="0"/>
          </a:p>
        </p:txBody>
      </p:sp>
    </p:spTree>
    <p:extLst>
      <p:ext uri="{BB962C8B-B14F-4D97-AF65-F5344CB8AC3E}">
        <p14:creationId xmlns:p14="http://schemas.microsoft.com/office/powerpoint/2010/main" val="2102198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1A8DC5-AD87-EF49-8187-58144A5E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Modelling</a:t>
            </a:r>
            <a:r>
              <a:rPr lang="da-DK" dirty="0"/>
              <a:t> the </a:t>
            </a:r>
            <a:r>
              <a:rPr lang="da-DK" dirty="0" err="1"/>
              <a:t>world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23C442F-C586-9F4C-8386-18F0501EF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a-DK" dirty="0"/>
              <a:t>The generative model</a:t>
            </a:r>
          </a:p>
          <a:p>
            <a:pPr lvl="1"/>
            <a:r>
              <a:rPr lang="da-DK" dirty="0"/>
              <a:t>Statistical relations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world</a:t>
            </a:r>
            <a:r>
              <a:rPr lang="da-DK" dirty="0"/>
              <a:t> </a:t>
            </a:r>
            <a:r>
              <a:rPr lang="da-DK" dirty="0" err="1"/>
              <a:t>states</a:t>
            </a:r>
            <a:r>
              <a:rPr lang="da-DK" dirty="0"/>
              <a:t> and </a:t>
            </a:r>
            <a:r>
              <a:rPr lang="da-DK" dirty="0" err="1"/>
              <a:t>sensory</a:t>
            </a:r>
            <a:r>
              <a:rPr lang="da-DK" dirty="0"/>
              <a:t> </a:t>
            </a:r>
            <a:r>
              <a:rPr lang="da-DK" dirty="0" err="1"/>
              <a:t>states</a:t>
            </a:r>
            <a:endParaRPr lang="da-DK" dirty="0"/>
          </a:p>
          <a:p>
            <a:pPr lvl="1"/>
            <a:r>
              <a:rPr lang="da-DK" i="1" dirty="0"/>
              <a:t>Generates</a:t>
            </a:r>
            <a:r>
              <a:rPr lang="da-DK" dirty="0"/>
              <a:t> </a:t>
            </a:r>
            <a:r>
              <a:rPr lang="da-DK" dirty="0" err="1"/>
              <a:t>predictions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sensory</a:t>
            </a:r>
            <a:r>
              <a:rPr lang="da-DK" dirty="0"/>
              <a:t> </a:t>
            </a:r>
            <a:r>
              <a:rPr lang="da-DK" dirty="0" err="1"/>
              <a:t>states</a:t>
            </a:r>
            <a:endParaRPr lang="da-DK" dirty="0"/>
          </a:p>
          <a:p>
            <a:pPr lvl="1"/>
            <a:endParaRPr lang="da-DK" i="1" dirty="0"/>
          </a:p>
          <a:p>
            <a:r>
              <a:rPr lang="da-DK" dirty="0"/>
              <a:t>(</a:t>
            </a:r>
            <a:r>
              <a:rPr lang="da-DK" dirty="0" err="1"/>
              <a:t>Approximately</a:t>
            </a:r>
            <a:r>
              <a:rPr lang="da-DK" dirty="0"/>
              <a:t>) </a:t>
            </a:r>
            <a:r>
              <a:rPr lang="da-DK" dirty="0" err="1"/>
              <a:t>Bayesian</a:t>
            </a:r>
            <a:endParaRPr lang="da-DK" dirty="0"/>
          </a:p>
          <a:p>
            <a:pPr lvl="1"/>
            <a:r>
              <a:rPr lang="da-DK" dirty="0"/>
              <a:t>”</a:t>
            </a:r>
            <a:r>
              <a:rPr lang="da-DK" dirty="0" err="1"/>
              <a:t>Variational</a:t>
            </a:r>
            <a:r>
              <a:rPr lang="da-DK" dirty="0"/>
              <a:t> </a:t>
            </a:r>
            <a:r>
              <a:rPr lang="da-DK" dirty="0" err="1"/>
              <a:t>Bayes</a:t>
            </a:r>
            <a:r>
              <a:rPr lang="da-DK" dirty="0"/>
              <a:t>” – </a:t>
            </a:r>
            <a:r>
              <a:rPr lang="da-DK" dirty="0" err="1"/>
              <a:t>founded</a:t>
            </a:r>
            <a:r>
              <a:rPr lang="da-DK" dirty="0"/>
              <a:t> in quantum </a:t>
            </a:r>
            <a:r>
              <a:rPr lang="da-DK" dirty="0" err="1"/>
              <a:t>mechanics</a:t>
            </a:r>
            <a:endParaRPr lang="da-DK" i="1" dirty="0"/>
          </a:p>
          <a:p>
            <a:pPr lvl="1"/>
            <a:endParaRPr lang="da-DK" dirty="0"/>
          </a:p>
          <a:p>
            <a:r>
              <a:rPr lang="da-DK" dirty="0"/>
              <a:t>Inversion of the generative model</a:t>
            </a:r>
          </a:p>
          <a:p>
            <a:pPr lvl="1"/>
            <a:r>
              <a:rPr lang="da-DK" dirty="0" err="1"/>
              <a:t>Estimates</a:t>
            </a:r>
            <a:r>
              <a:rPr lang="da-DK" dirty="0"/>
              <a:t> </a:t>
            </a:r>
            <a:r>
              <a:rPr lang="da-DK" dirty="0" err="1"/>
              <a:t>causes</a:t>
            </a:r>
            <a:r>
              <a:rPr lang="da-DK" dirty="0"/>
              <a:t> of </a:t>
            </a:r>
            <a:r>
              <a:rPr lang="da-DK" dirty="0" err="1"/>
              <a:t>sensory</a:t>
            </a:r>
            <a:r>
              <a:rPr lang="da-DK" dirty="0"/>
              <a:t> </a:t>
            </a:r>
            <a:r>
              <a:rPr lang="da-DK" dirty="0" err="1"/>
              <a:t>states</a:t>
            </a:r>
            <a:r>
              <a:rPr lang="da-DK" dirty="0"/>
              <a:t> – i.e. the </a:t>
            </a:r>
            <a:r>
              <a:rPr lang="da-DK" dirty="0" err="1"/>
              <a:t>world</a:t>
            </a:r>
            <a:endParaRPr lang="da-DK" dirty="0"/>
          </a:p>
          <a:p>
            <a:pPr lvl="1"/>
            <a:r>
              <a:rPr lang="da-DK" dirty="0" err="1"/>
              <a:t>Called</a:t>
            </a:r>
            <a:r>
              <a:rPr lang="da-DK" dirty="0"/>
              <a:t> ”the </a:t>
            </a:r>
            <a:r>
              <a:rPr lang="da-DK" dirty="0" err="1"/>
              <a:t>recognition</a:t>
            </a:r>
            <a:r>
              <a:rPr lang="da-DK" dirty="0"/>
              <a:t> </a:t>
            </a:r>
            <a:r>
              <a:rPr lang="da-DK" dirty="0" err="1"/>
              <a:t>density</a:t>
            </a:r>
            <a:r>
              <a:rPr lang="da-DK" dirty="0"/>
              <a:t>” – </a:t>
            </a:r>
            <a:r>
              <a:rPr lang="da-DK" i="1" dirty="0" err="1"/>
              <a:t>recognizing</a:t>
            </a:r>
            <a:r>
              <a:rPr lang="da-DK" dirty="0"/>
              <a:t> </a:t>
            </a:r>
            <a:r>
              <a:rPr lang="da-DK" dirty="0" err="1"/>
              <a:t>world</a:t>
            </a:r>
            <a:r>
              <a:rPr lang="da-DK" dirty="0"/>
              <a:t> </a:t>
            </a:r>
            <a:r>
              <a:rPr lang="da-DK" dirty="0" err="1"/>
              <a:t>states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Easy</a:t>
            </a:r>
            <a:r>
              <a:rPr lang="da-DK" dirty="0"/>
              <a:t> in a </a:t>
            </a:r>
            <a:r>
              <a:rPr lang="da-DK" dirty="0" err="1"/>
              <a:t>linear</a:t>
            </a:r>
            <a:r>
              <a:rPr lang="da-DK" dirty="0"/>
              <a:t> </a:t>
            </a:r>
            <a:r>
              <a:rPr lang="da-DK" dirty="0" err="1"/>
              <a:t>world</a:t>
            </a:r>
            <a:endParaRPr lang="da-DK" dirty="0"/>
          </a:p>
          <a:p>
            <a:pPr lvl="1"/>
            <a:r>
              <a:rPr lang="da-DK" dirty="0"/>
              <a:t>But the same </a:t>
            </a:r>
            <a:r>
              <a:rPr lang="da-DK" dirty="0" err="1"/>
              <a:t>world</a:t>
            </a:r>
            <a:r>
              <a:rPr lang="da-DK" dirty="0"/>
              <a:t> </a:t>
            </a:r>
            <a:r>
              <a:rPr lang="da-DK" dirty="0" err="1"/>
              <a:t>states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generate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sensory</a:t>
            </a:r>
            <a:r>
              <a:rPr lang="da-DK" dirty="0"/>
              <a:t> </a:t>
            </a:r>
            <a:r>
              <a:rPr lang="da-DK" dirty="0" err="1"/>
              <a:t>states</a:t>
            </a:r>
            <a:endParaRPr lang="da-DK" dirty="0"/>
          </a:p>
          <a:p>
            <a:pPr lvl="1"/>
            <a:r>
              <a:rPr lang="da-DK" dirty="0"/>
              <a:t>And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world</a:t>
            </a:r>
            <a:r>
              <a:rPr lang="da-DK" dirty="0"/>
              <a:t> </a:t>
            </a:r>
            <a:r>
              <a:rPr lang="da-DK" dirty="0" err="1"/>
              <a:t>states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generate the same </a:t>
            </a:r>
            <a:r>
              <a:rPr lang="da-DK" dirty="0" err="1"/>
              <a:t>sensory</a:t>
            </a:r>
            <a:r>
              <a:rPr lang="da-DK" dirty="0"/>
              <a:t> </a:t>
            </a:r>
            <a:r>
              <a:rPr lang="da-DK" dirty="0" err="1"/>
              <a:t>states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27985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DA6A0C-35CC-9549-B48E-2DA43D36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 </a:t>
            </a:r>
            <a:r>
              <a:rPr lang="da-DK" dirty="0" err="1"/>
              <a:t>Hiearchical</a:t>
            </a:r>
            <a:r>
              <a:rPr lang="da-DK" dirty="0"/>
              <a:t> Model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0D4A1662-2095-7342-8C9D-16FBB91F5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61960" y="1027906"/>
            <a:ext cx="3855720" cy="5378150"/>
          </a:xfrm>
        </p:spPr>
      </p:pic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2E6E6834-CD5E-D144-969F-30E5061B33A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5402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levels</a:t>
            </a:r>
            <a:r>
              <a:rPr lang="da-DK" dirty="0"/>
              <a:t>,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timescales</a:t>
            </a:r>
            <a:endParaRPr lang="da-DK" dirty="0"/>
          </a:p>
          <a:p>
            <a:pPr lvl="1"/>
            <a:r>
              <a:rPr lang="da-DK" dirty="0"/>
              <a:t>Light </a:t>
            </a:r>
            <a:r>
              <a:rPr lang="da-DK" dirty="0" err="1"/>
              <a:t>changes</a:t>
            </a:r>
            <a:r>
              <a:rPr lang="da-DK" dirty="0"/>
              <a:t> </a:t>
            </a:r>
            <a:r>
              <a:rPr lang="da-DK" dirty="0" err="1"/>
              <a:t>during</a:t>
            </a:r>
            <a:r>
              <a:rPr lang="da-DK" dirty="0"/>
              <a:t> </a:t>
            </a:r>
            <a:r>
              <a:rPr lang="da-DK" dirty="0" err="1"/>
              <a:t>seasons</a:t>
            </a:r>
            <a:r>
              <a:rPr lang="da-DK" dirty="0"/>
              <a:t>, </a:t>
            </a:r>
            <a:r>
              <a:rPr lang="da-DK" dirty="0" err="1"/>
              <a:t>days</a:t>
            </a:r>
            <a:r>
              <a:rPr lang="da-DK" dirty="0"/>
              <a:t>, the </a:t>
            </a:r>
            <a:r>
              <a:rPr lang="da-DK" dirty="0" err="1"/>
              <a:t>place</a:t>
            </a:r>
            <a:r>
              <a:rPr lang="da-DK" dirty="0"/>
              <a:t> and on a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object</a:t>
            </a:r>
            <a:endParaRPr lang="da-DK" dirty="0"/>
          </a:p>
          <a:p>
            <a:pPr lvl="1"/>
            <a:r>
              <a:rPr lang="da-DK" dirty="0"/>
              <a:t>The </a:t>
            </a:r>
            <a:r>
              <a:rPr lang="da-DK" dirty="0" err="1"/>
              <a:t>lowest</a:t>
            </a:r>
            <a:r>
              <a:rPr lang="da-DK" dirty="0"/>
              <a:t> is </a:t>
            </a:r>
            <a:r>
              <a:rPr lang="da-DK" dirty="0" err="1"/>
              <a:t>actual</a:t>
            </a:r>
            <a:r>
              <a:rPr lang="da-DK" dirty="0"/>
              <a:t> </a:t>
            </a:r>
            <a:r>
              <a:rPr lang="da-DK" dirty="0" err="1"/>
              <a:t>sensory</a:t>
            </a:r>
            <a:r>
              <a:rPr lang="da-DK" dirty="0"/>
              <a:t> inputs</a:t>
            </a:r>
          </a:p>
          <a:p>
            <a:pPr lvl="1"/>
            <a:endParaRPr lang="da-DK" dirty="0"/>
          </a:p>
          <a:p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level</a:t>
            </a:r>
            <a:r>
              <a:rPr lang="da-DK" dirty="0"/>
              <a:t> </a:t>
            </a:r>
            <a:r>
              <a:rPr lang="da-DK" dirty="0" err="1"/>
              <a:t>predicts</a:t>
            </a:r>
            <a:r>
              <a:rPr lang="da-DK" dirty="0"/>
              <a:t> the </a:t>
            </a:r>
            <a:r>
              <a:rPr lang="da-DK" dirty="0" err="1"/>
              <a:t>level</a:t>
            </a:r>
            <a:r>
              <a:rPr lang="da-DK" dirty="0"/>
              <a:t> </a:t>
            </a:r>
            <a:r>
              <a:rPr lang="da-DK" dirty="0" err="1"/>
              <a:t>below</a:t>
            </a:r>
            <a:r>
              <a:rPr lang="da-DK" dirty="0"/>
              <a:t> it</a:t>
            </a:r>
          </a:p>
          <a:p>
            <a:pPr lvl="1"/>
            <a:r>
              <a:rPr lang="da-DK" dirty="0" err="1"/>
              <a:t>Prediction</a:t>
            </a:r>
            <a:r>
              <a:rPr lang="da-DK" dirty="0"/>
              <a:t> </a:t>
            </a:r>
            <a:r>
              <a:rPr lang="da-DK" dirty="0" err="1"/>
              <a:t>errors</a:t>
            </a:r>
            <a:r>
              <a:rPr lang="da-DK" dirty="0"/>
              <a:t> </a:t>
            </a:r>
            <a:r>
              <a:rPr lang="da-DK" dirty="0" err="1"/>
              <a:t>propagated</a:t>
            </a:r>
            <a:r>
              <a:rPr lang="da-DK" dirty="0"/>
              <a:t> up </a:t>
            </a:r>
            <a:r>
              <a:rPr lang="da-DK" dirty="0" err="1"/>
              <a:t>through</a:t>
            </a:r>
            <a:r>
              <a:rPr lang="da-DK" dirty="0"/>
              <a:t> the system</a:t>
            </a:r>
          </a:p>
          <a:p>
            <a:pPr marL="0" indent="0">
              <a:buNone/>
            </a:pPr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full</a:t>
            </a:r>
            <a:r>
              <a:rPr lang="da-DK" dirty="0"/>
              <a:t> model is </a:t>
            </a:r>
            <a:r>
              <a:rPr lang="da-DK" dirty="0" err="1"/>
              <a:t>distributed</a:t>
            </a:r>
            <a:r>
              <a:rPr lang="da-DK" dirty="0"/>
              <a:t> over </a:t>
            </a:r>
            <a:r>
              <a:rPr lang="da-DK" dirty="0" err="1"/>
              <a:t>many</a:t>
            </a:r>
            <a:r>
              <a:rPr lang="da-DK" dirty="0"/>
              <a:t> simple inversions</a:t>
            </a:r>
          </a:p>
          <a:p>
            <a:pPr lvl="1"/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implemented</a:t>
            </a:r>
            <a:r>
              <a:rPr lang="da-DK" dirty="0"/>
              <a:t> in neurons</a:t>
            </a:r>
          </a:p>
          <a:p>
            <a:pPr lvl="1"/>
            <a:r>
              <a:rPr lang="da-DK" dirty="0"/>
              <a:t>Gives </a:t>
            </a:r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rich</a:t>
            </a:r>
            <a:r>
              <a:rPr lang="da-DK" dirty="0"/>
              <a:t>, multimodal </a:t>
            </a:r>
            <a:r>
              <a:rPr lang="da-DK" dirty="0" err="1"/>
              <a:t>experience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r>
              <a:rPr lang="da-DK" dirty="0"/>
              <a:t>Precision </a:t>
            </a:r>
            <a:r>
              <a:rPr lang="da-DK" dirty="0" err="1"/>
              <a:t>weighting</a:t>
            </a:r>
            <a:endParaRPr lang="da-DK" dirty="0"/>
          </a:p>
          <a:p>
            <a:pPr lvl="1"/>
            <a:r>
              <a:rPr lang="da-DK" dirty="0" err="1"/>
              <a:t>Noisy</a:t>
            </a:r>
            <a:r>
              <a:rPr lang="da-DK" dirty="0"/>
              <a:t> input </a:t>
            </a:r>
            <a:r>
              <a:rPr lang="da-DK" dirty="0" err="1"/>
              <a:t>should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for </a:t>
            </a:r>
            <a:r>
              <a:rPr lang="da-DK" dirty="0" err="1"/>
              <a:t>updating</a:t>
            </a:r>
            <a:endParaRPr lang="da-DK" dirty="0"/>
          </a:p>
          <a:p>
            <a:pPr lvl="1"/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context</a:t>
            </a:r>
            <a:r>
              <a:rPr lang="da-DK" dirty="0"/>
              <a:t>-dependent, </a:t>
            </a:r>
            <a:r>
              <a:rPr lang="da-DK" dirty="0" err="1"/>
              <a:t>predicted</a:t>
            </a:r>
            <a:r>
              <a:rPr lang="da-DK" dirty="0"/>
              <a:t> from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levels</a:t>
            </a:r>
            <a:endParaRPr lang="da-DK" dirty="0"/>
          </a:p>
          <a:p>
            <a:pPr lvl="1"/>
            <a:r>
              <a:rPr lang="da-DK" dirty="0" err="1"/>
              <a:t>That’s</a:t>
            </a:r>
            <a:r>
              <a:rPr lang="da-DK" dirty="0"/>
              <a:t> attention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4845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FE0FD88-04E9-4A41-9F55-C65F9D0AD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0620"/>
            <a:ext cx="10515600" cy="19126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experience</a:t>
            </a:r>
            <a:r>
              <a:rPr lang="da-DK" dirty="0"/>
              <a:t> the model, not the </a:t>
            </a:r>
            <a:r>
              <a:rPr lang="da-DK" dirty="0" err="1"/>
              <a:t>world</a:t>
            </a:r>
            <a:endParaRPr lang="da-DK" dirty="0"/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/>
              <a:t>This is a </a:t>
            </a:r>
            <a:r>
              <a:rPr lang="da-DK" dirty="0" err="1"/>
              <a:t>place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the </a:t>
            </a:r>
            <a:r>
              <a:rPr lang="da-DK" dirty="0" err="1"/>
              <a:t>classical</a:t>
            </a:r>
            <a:r>
              <a:rPr lang="da-DK" dirty="0"/>
              <a:t> </a:t>
            </a:r>
            <a:r>
              <a:rPr lang="da-DK" dirty="0" err="1"/>
              <a:t>cogsci</a:t>
            </a:r>
            <a:r>
              <a:rPr lang="da-DK" dirty="0"/>
              <a:t> </a:t>
            </a:r>
            <a:r>
              <a:rPr lang="da-DK" dirty="0" err="1"/>
              <a:t>account</a:t>
            </a:r>
            <a:r>
              <a:rPr lang="da-DK" dirty="0"/>
              <a:t> is </a:t>
            </a:r>
            <a:r>
              <a:rPr lang="da-DK" dirty="0" err="1"/>
              <a:t>inverted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endParaRPr lang="da-DK" dirty="0"/>
          </a:p>
          <a:p>
            <a:endParaRPr lang="da-DK" dirty="0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D29E2C8F-50C2-F241-8BFA-14A0D05E1439}"/>
              </a:ext>
            </a:extLst>
          </p:cNvPr>
          <p:cNvSpPr/>
          <p:nvPr/>
        </p:nvSpPr>
        <p:spPr>
          <a:xfrm>
            <a:off x="838200" y="3794760"/>
            <a:ext cx="10515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800" dirty="0" err="1"/>
              <a:t>We</a:t>
            </a:r>
            <a:r>
              <a:rPr lang="da-DK" sz="2800" dirty="0"/>
              <a:t> do not have top-</a:t>
            </a:r>
            <a:r>
              <a:rPr lang="da-DK" sz="2800" dirty="0" err="1"/>
              <a:t>down</a:t>
            </a:r>
            <a:r>
              <a:rPr lang="da-DK" sz="2800" dirty="0"/>
              <a:t> modulation of </a:t>
            </a:r>
            <a:r>
              <a:rPr lang="da-DK" sz="2800" dirty="0" err="1"/>
              <a:t>bottom</a:t>
            </a:r>
            <a:r>
              <a:rPr lang="da-DK" sz="2800" dirty="0"/>
              <a:t>-up signals</a:t>
            </a:r>
          </a:p>
          <a:p>
            <a:pPr algn="ctr"/>
            <a:endParaRPr lang="da-DK" sz="2800" dirty="0"/>
          </a:p>
          <a:p>
            <a:pPr algn="ctr"/>
            <a:r>
              <a:rPr lang="da-DK" sz="2800" dirty="0" err="1"/>
              <a:t>We</a:t>
            </a:r>
            <a:r>
              <a:rPr lang="da-DK" sz="2800" dirty="0"/>
              <a:t> have </a:t>
            </a:r>
            <a:r>
              <a:rPr lang="da-DK" sz="2800" dirty="0" err="1"/>
              <a:t>sensory</a:t>
            </a:r>
            <a:r>
              <a:rPr lang="da-DK" sz="2800" dirty="0"/>
              <a:t> modulation of top-</a:t>
            </a:r>
            <a:r>
              <a:rPr lang="da-DK" sz="2800" dirty="0" err="1"/>
              <a:t>down</a:t>
            </a:r>
            <a:r>
              <a:rPr lang="da-DK" sz="2800" dirty="0"/>
              <a:t> </a:t>
            </a:r>
            <a:r>
              <a:rPr lang="da-DK" sz="2800" dirty="0" err="1"/>
              <a:t>predictions</a:t>
            </a:r>
            <a:endParaRPr lang="da-DK" sz="2800" dirty="0"/>
          </a:p>
          <a:p>
            <a:pPr algn="ctr"/>
            <a:endParaRPr lang="da-DK" sz="2800" dirty="0"/>
          </a:p>
          <a:p>
            <a:pPr algn="ctr"/>
            <a:r>
              <a:rPr lang="da-DK" sz="2800" dirty="0" err="1"/>
              <a:t>Our</a:t>
            </a:r>
            <a:r>
              <a:rPr lang="da-DK" sz="2800" dirty="0"/>
              <a:t> </a:t>
            </a:r>
            <a:r>
              <a:rPr lang="da-DK" sz="2800" dirty="0" err="1"/>
              <a:t>senses</a:t>
            </a:r>
            <a:r>
              <a:rPr lang="da-DK" sz="2800" dirty="0"/>
              <a:t> is the feedback</a:t>
            </a:r>
          </a:p>
        </p:txBody>
      </p:sp>
    </p:spTree>
    <p:extLst>
      <p:ext uri="{BB962C8B-B14F-4D97-AF65-F5344CB8AC3E}">
        <p14:creationId xmlns:p14="http://schemas.microsoft.com/office/powerpoint/2010/main" val="81994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FE0FD88-04E9-4A41-9F55-C65F9D0AD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380"/>
            <a:ext cx="10515600" cy="19126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a-DK" dirty="0"/>
              <a:t>But a </a:t>
            </a:r>
            <a:r>
              <a:rPr lang="da-DK" dirty="0" err="1"/>
              <a:t>worry</a:t>
            </a:r>
            <a:r>
              <a:rPr lang="da-DK" dirty="0"/>
              <a:t>:</a:t>
            </a:r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/>
              <a:t>How do </a:t>
            </a:r>
            <a:r>
              <a:rPr lang="da-DK" dirty="0" err="1"/>
              <a:t>we</a:t>
            </a:r>
            <a:r>
              <a:rPr lang="da-DK" dirty="0"/>
              <a:t> know </a:t>
            </a:r>
            <a:r>
              <a:rPr lang="da-DK" dirty="0" err="1"/>
              <a:t>our</a:t>
            </a:r>
            <a:r>
              <a:rPr lang="da-DK" dirty="0"/>
              <a:t> models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accurate</a:t>
            </a:r>
            <a:r>
              <a:rPr lang="da-DK" dirty="0"/>
              <a:t> </a:t>
            </a:r>
            <a:r>
              <a:rPr lang="da-DK" dirty="0" err="1"/>
              <a:t>then</a:t>
            </a:r>
            <a:r>
              <a:rPr lang="da-DK" dirty="0"/>
              <a:t>?</a:t>
            </a:r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/>
              <a:t>How do </a:t>
            </a:r>
            <a:r>
              <a:rPr lang="da-DK" dirty="0" err="1"/>
              <a:t>we</a:t>
            </a:r>
            <a:r>
              <a:rPr lang="da-DK" dirty="0"/>
              <a:t> know </a:t>
            </a:r>
            <a:r>
              <a:rPr lang="da-DK" dirty="0" err="1"/>
              <a:t>they</a:t>
            </a:r>
            <a:r>
              <a:rPr lang="da-DK" dirty="0"/>
              <a:t> have </a:t>
            </a:r>
            <a:r>
              <a:rPr lang="da-DK" dirty="0" err="1"/>
              <a:t>anything</a:t>
            </a:r>
            <a:r>
              <a:rPr lang="da-DK" dirty="0"/>
              <a:t> to do with the </a:t>
            </a:r>
            <a:r>
              <a:rPr lang="da-DK" dirty="0" err="1"/>
              <a:t>world</a:t>
            </a:r>
            <a:r>
              <a:rPr lang="da-DK" dirty="0"/>
              <a:t>?</a:t>
            </a:r>
          </a:p>
          <a:p>
            <a:pPr marL="0" indent="0">
              <a:buNone/>
            </a:pPr>
            <a:endParaRPr lang="da-DK" dirty="0"/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91909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406DA-A1F0-FC49-9AAE-CE2238F0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/>
              <a:t>Supervised by the world:</a:t>
            </a:r>
            <a:br>
              <a:rPr lang="da-DK"/>
            </a:br>
            <a:r>
              <a:rPr lang="da-DK"/>
              <a:t>The Leaky Dam Metaphor</a:t>
            </a:r>
            <a:endParaRPr lang="da-DK" dirty="0"/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B8D87A5E-2196-B44D-A864-60CD6B72E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9765" y="2176541"/>
            <a:ext cx="6330554" cy="4220369"/>
          </a:xfrm>
          <a:prstGeom prst="rect">
            <a:avLst/>
          </a:prstGeom>
        </p:spPr>
      </p:pic>
      <p:sp>
        <p:nvSpPr>
          <p:cNvPr id="6" name="Pladsholder til indhold 2">
            <a:extLst>
              <a:ext uri="{FF2B5EF4-FFF2-40B4-BE49-F238E27FC236}">
                <a16:creationId xmlns:a16="http://schemas.microsoft.com/office/drawing/2014/main" id="{D1C7B246-666E-9D46-88B6-8AEC31C9B78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18504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8FDD15A4-7D2F-E544-A053-CB60E5B31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32953"/>
            <a:ext cx="5760999" cy="393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64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80619-FF32-1E4C-BDDF-C12666CFC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5611"/>
            <a:ext cx="9144000" cy="4609070"/>
          </a:xfrm>
        </p:spPr>
        <p:txBody>
          <a:bodyPr>
            <a:normAutofit/>
          </a:bodyPr>
          <a:lstStyle/>
          <a:p>
            <a:r>
              <a:rPr lang="da-DK" sz="4000" dirty="0"/>
              <a:t>Okay. </a:t>
            </a:r>
            <a:r>
              <a:rPr lang="da-DK" sz="4000" dirty="0" err="1"/>
              <a:t>That’s</a:t>
            </a:r>
            <a:r>
              <a:rPr lang="da-DK" sz="4000" dirty="0"/>
              <a:t> </a:t>
            </a:r>
            <a:r>
              <a:rPr lang="da-DK" sz="4000" dirty="0" err="1"/>
              <a:t>half</a:t>
            </a:r>
            <a:r>
              <a:rPr lang="da-DK" sz="4000" dirty="0"/>
              <a:t> the story.</a:t>
            </a:r>
            <a:br>
              <a:rPr lang="da-DK" sz="4000" dirty="0"/>
            </a:br>
            <a:br>
              <a:rPr lang="da-DK" sz="4000" dirty="0"/>
            </a:br>
            <a:r>
              <a:rPr lang="da-DK" sz="4000" dirty="0"/>
              <a:t>But so far </a:t>
            </a:r>
            <a:r>
              <a:rPr lang="da-DK" sz="4000" dirty="0" err="1"/>
              <a:t>we</a:t>
            </a:r>
            <a:r>
              <a:rPr lang="da-DK" sz="4000" dirty="0"/>
              <a:t> have a </a:t>
            </a:r>
            <a:r>
              <a:rPr lang="da-DK" sz="4000" dirty="0" err="1"/>
              <a:t>really</a:t>
            </a:r>
            <a:r>
              <a:rPr lang="da-DK" sz="4000" dirty="0"/>
              <a:t> passive agent</a:t>
            </a:r>
            <a:br>
              <a:rPr lang="da-DK" sz="4000" dirty="0"/>
            </a:br>
            <a:br>
              <a:rPr lang="da-DK" sz="4000" dirty="0"/>
            </a:br>
            <a:r>
              <a:rPr lang="da-DK" sz="4000" dirty="0" err="1"/>
              <a:t>Something</a:t>
            </a:r>
            <a:r>
              <a:rPr lang="da-DK" sz="4000" dirty="0"/>
              <a:t> is missing</a:t>
            </a:r>
            <a:br>
              <a:rPr lang="da-DK" sz="4000" dirty="0">
                <a:sym typeface="Wingdings" pitchFamily="2" charset="2"/>
              </a:rPr>
            </a:br>
            <a:br>
              <a:rPr lang="da-DK" sz="4000" dirty="0">
                <a:sym typeface="Wingdings" pitchFamily="2" charset="2"/>
              </a:rPr>
            </a:br>
            <a:endParaRPr lang="da-DK" sz="4800" dirty="0"/>
          </a:p>
        </p:txBody>
      </p:sp>
    </p:spTree>
    <p:extLst>
      <p:ext uri="{BB962C8B-B14F-4D97-AF65-F5344CB8AC3E}">
        <p14:creationId xmlns:p14="http://schemas.microsoft.com/office/powerpoint/2010/main" val="2401255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53626E-DBBC-D04C-8AA2-04638D33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Action as </a:t>
            </a:r>
            <a:r>
              <a:rPr lang="da-DK" dirty="0" err="1"/>
              <a:t>prediciton</a:t>
            </a:r>
            <a:r>
              <a:rPr lang="da-DK" dirty="0"/>
              <a:t> </a:t>
            </a:r>
            <a:r>
              <a:rPr lang="da-DK" dirty="0" err="1"/>
              <a:t>error</a:t>
            </a:r>
            <a:r>
              <a:rPr lang="da-DK" dirty="0"/>
              <a:t> </a:t>
            </a:r>
            <a:r>
              <a:rPr lang="da-DK" dirty="0" err="1"/>
              <a:t>minimization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1B261F9-C0F2-EB49-9893-1C92BFD9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/>
              <a:t>Advantages for </a:t>
            </a:r>
            <a:r>
              <a:rPr lang="da-DK" dirty="0" err="1"/>
              <a:t>inference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Can sample more </a:t>
            </a:r>
            <a:r>
              <a:rPr lang="da-DK" dirty="0" err="1"/>
              <a:t>precise</a:t>
            </a:r>
            <a:r>
              <a:rPr lang="da-DK" dirty="0"/>
              <a:t> inputs</a:t>
            </a:r>
          </a:p>
          <a:p>
            <a:pPr lvl="1"/>
            <a:r>
              <a:rPr lang="da-DK" dirty="0"/>
              <a:t>But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distinguish</a:t>
            </a:r>
            <a:r>
              <a:rPr lang="da-DK" dirty="0"/>
              <a:t> </a:t>
            </a:r>
            <a:r>
              <a:rPr lang="da-DK" dirty="0" err="1"/>
              <a:t>hyotheses</a:t>
            </a:r>
            <a:endParaRPr lang="da-DK" dirty="0"/>
          </a:p>
          <a:p>
            <a:endParaRPr lang="da-DK" dirty="0"/>
          </a:p>
          <a:p>
            <a:r>
              <a:rPr lang="da-DK" b="1" dirty="0"/>
              <a:t>Active </a:t>
            </a:r>
            <a:r>
              <a:rPr lang="da-DK" b="1" dirty="0" err="1"/>
              <a:t>inference</a:t>
            </a:r>
            <a:endParaRPr lang="da-DK" b="1" dirty="0"/>
          </a:p>
          <a:p>
            <a:pPr lvl="1"/>
            <a:r>
              <a:rPr lang="da-DK" dirty="0"/>
              <a:t>To </a:t>
            </a:r>
            <a:r>
              <a:rPr lang="da-DK" dirty="0" err="1"/>
              <a:t>change</a:t>
            </a:r>
            <a:r>
              <a:rPr lang="da-DK" dirty="0"/>
              <a:t> the </a:t>
            </a:r>
            <a:r>
              <a:rPr lang="da-DK" dirty="0" err="1"/>
              <a:t>world</a:t>
            </a:r>
            <a:r>
              <a:rPr lang="da-DK" dirty="0"/>
              <a:t> to give the outputs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expect</a:t>
            </a:r>
            <a:endParaRPr lang="da-DK" dirty="0"/>
          </a:p>
          <a:p>
            <a:pPr lvl="1"/>
            <a:r>
              <a:rPr lang="da-DK" dirty="0"/>
              <a:t>This is </a:t>
            </a:r>
            <a:r>
              <a:rPr lang="da-DK" dirty="0" err="1"/>
              <a:t>reducing</a:t>
            </a:r>
            <a:r>
              <a:rPr lang="da-DK" dirty="0"/>
              <a:t> </a:t>
            </a:r>
            <a:r>
              <a:rPr lang="da-DK" dirty="0" err="1"/>
              <a:t>surprisal</a:t>
            </a:r>
            <a:r>
              <a:rPr lang="da-DK" dirty="0"/>
              <a:t> -&gt; </a:t>
            </a:r>
            <a:r>
              <a:rPr lang="da-DK" dirty="0" err="1"/>
              <a:t>existence</a:t>
            </a:r>
            <a:endParaRPr lang="da-DK" dirty="0"/>
          </a:p>
          <a:p>
            <a:endParaRPr lang="da-DK" dirty="0"/>
          </a:p>
          <a:p>
            <a:r>
              <a:rPr lang="da-DK" dirty="0"/>
              <a:t>Action is the </a:t>
            </a:r>
            <a:r>
              <a:rPr lang="da-DK" dirty="0" err="1"/>
              <a:t>fulfilment</a:t>
            </a:r>
            <a:r>
              <a:rPr lang="da-DK" dirty="0"/>
              <a:t> of </a:t>
            </a:r>
            <a:r>
              <a:rPr lang="da-DK" dirty="0" err="1"/>
              <a:t>proprioceptive</a:t>
            </a:r>
            <a:r>
              <a:rPr lang="da-DK" dirty="0"/>
              <a:t> </a:t>
            </a:r>
            <a:r>
              <a:rPr lang="da-DK" dirty="0" err="1"/>
              <a:t>predictions</a:t>
            </a:r>
            <a:endParaRPr lang="da-DK" dirty="0"/>
          </a:p>
          <a:p>
            <a:pPr lvl="1"/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across</a:t>
            </a:r>
            <a:r>
              <a:rPr lang="da-DK" dirty="0"/>
              <a:t> </a:t>
            </a:r>
            <a:r>
              <a:rPr lang="da-DK" dirty="0" err="1"/>
              <a:t>timescales</a:t>
            </a:r>
            <a:endParaRPr lang="da-DK" dirty="0"/>
          </a:p>
          <a:p>
            <a:endParaRPr lang="da-DK" dirty="0"/>
          </a:p>
          <a:p>
            <a:r>
              <a:rPr lang="da-DK" dirty="0"/>
              <a:t>The system must model </a:t>
            </a:r>
            <a:r>
              <a:rPr lang="da-DK" dirty="0" err="1"/>
              <a:t>itself</a:t>
            </a:r>
            <a:endParaRPr lang="da-DK" dirty="0"/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9287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3CFA4-79F3-5B4E-8ECE-EBD5F90DD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Disclaimer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DFECE66-43A9-284A-A495-F66E78769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This is </a:t>
            </a:r>
            <a:r>
              <a:rPr lang="da-DK" dirty="0" err="1"/>
              <a:t>my</a:t>
            </a:r>
            <a:r>
              <a:rPr lang="da-DK" dirty="0"/>
              <a:t> </a:t>
            </a:r>
            <a:r>
              <a:rPr lang="da-DK" dirty="0" err="1"/>
              <a:t>understanding</a:t>
            </a:r>
            <a:r>
              <a:rPr lang="da-DK" dirty="0"/>
              <a:t> of a </a:t>
            </a:r>
            <a:r>
              <a:rPr lang="da-DK" dirty="0" err="1"/>
              <a:t>field</a:t>
            </a:r>
            <a:r>
              <a:rPr lang="da-DK" dirty="0"/>
              <a:t> </a:t>
            </a:r>
            <a:r>
              <a:rPr lang="da-DK" dirty="0" err="1"/>
              <a:t>that’s</a:t>
            </a:r>
            <a:r>
              <a:rPr lang="da-DK" dirty="0"/>
              <a:t> </a:t>
            </a:r>
            <a:r>
              <a:rPr lang="da-DK" dirty="0" err="1"/>
              <a:t>notoriously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understand</a:t>
            </a:r>
          </a:p>
          <a:p>
            <a:pPr lvl="1"/>
            <a:r>
              <a:rPr lang="da-DK" dirty="0"/>
              <a:t>So </a:t>
            </a:r>
            <a:r>
              <a:rPr lang="da-DK" dirty="0" err="1"/>
              <a:t>doing</a:t>
            </a:r>
            <a:r>
              <a:rPr lang="da-DK" dirty="0"/>
              <a:t> </a:t>
            </a:r>
            <a:r>
              <a:rPr lang="da-DK" dirty="0" err="1"/>
              <a:t>my</a:t>
            </a:r>
            <a:r>
              <a:rPr lang="da-DK" dirty="0"/>
              <a:t> </a:t>
            </a:r>
            <a:r>
              <a:rPr lang="da-DK" dirty="0" err="1"/>
              <a:t>best</a:t>
            </a:r>
            <a:endParaRPr lang="da-DK" dirty="0"/>
          </a:p>
          <a:p>
            <a:endParaRPr lang="da-DK" dirty="0"/>
          </a:p>
          <a:p>
            <a:r>
              <a:rPr lang="da-DK" dirty="0"/>
              <a:t>I </a:t>
            </a:r>
            <a:r>
              <a:rPr lang="da-DK" dirty="0" err="1"/>
              <a:t>will</a:t>
            </a:r>
            <a:r>
              <a:rPr lang="da-DK" dirty="0"/>
              <a:t> not go </a:t>
            </a:r>
            <a:r>
              <a:rPr lang="da-DK" dirty="0" err="1"/>
              <a:t>into</a:t>
            </a:r>
            <a:r>
              <a:rPr lang="da-DK" dirty="0"/>
              <a:t> </a:t>
            </a:r>
            <a:r>
              <a:rPr lang="da-DK" dirty="0" err="1"/>
              <a:t>math</a:t>
            </a:r>
            <a:r>
              <a:rPr lang="da-DK" dirty="0"/>
              <a:t> and </a:t>
            </a:r>
            <a:r>
              <a:rPr lang="da-DK" dirty="0" err="1"/>
              <a:t>neuroscience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04568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A872D-DB22-1641-94F5-C46C743D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 </a:t>
            </a:r>
            <a:r>
              <a:rPr lang="da-DK" dirty="0" err="1"/>
              <a:t>self-fulfilling</a:t>
            </a:r>
            <a:r>
              <a:rPr lang="da-DK" dirty="0"/>
              <a:t> </a:t>
            </a:r>
            <a:r>
              <a:rPr lang="da-DK" dirty="0" err="1"/>
              <a:t>prophecy</a:t>
            </a:r>
            <a:r>
              <a:rPr lang="da-DK" dirty="0"/>
              <a:t>?</a:t>
            </a:r>
            <a:br>
              <a:rPr lang="da-DK" dirty="0"/>
            </a:br>
            <a:r>
              <a:rPr lang="da-DK" dirty="0"/>
              <a:t>	The Dark </a:t>
            </a:r>
            <a:r>
              <a:rPr lang="da-DK" dirty="0" err="1"/>
              <a:t>Room</a:t>
            </a:r>
            <a:r>
              <a:rPr lang="da-DK" dirty="0"/>
              <a:t>  problem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216239E-0BE1-E447-9575-818611DB0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4865"/>
            <a:ext cx="6431280" cy="4351338"/>
          </a:xfrm>
        </p:spPr>
        <p:txBody>
          <a:bodyPr>
            <a:normAutofit fontScale="92500" lnSpcReduction="20000"/>
          </a:bodyPr>
          <a:lstStyle/>
          <a:p>
            <a:r>
              <a:rPr lang="da-DK" dirty="0"/>
              <a:t>If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change</a:t>
            </a:r>
            <a:r>
              <a:rPr lang="da-DK" dirty="0"/>
              <a:t> the </a:t>
            </a:r>
            <a:r>
              <a:rPr lang="da-DK" dirty="0" err="1"/>
              <a:t>world</a:t>
            </a:r>
            <a:r>
              <a:rPr lang="da-DK" dirty="0"/>
              <a:t> to </a:t>
            </a:r>
            <a:r>
              <a:rPr lang="da-DK" dirty="0" err="1"/>
              <a:t>fit</a:t>
            </a:r>
            <a:r>
              <a:rPr lang="da-DK" dirty="0"/>
              <a:t> </a:t>
            </a:r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predictions</a:t>
            </a:r>
            <a:endParaRPr lang="da-DK" dirty="0"/>
          </a:p>
          <a:p>
            <a:pPr lvl="1"/>
            <a:r>
              <a:rPr lang="da-DK" dirty="0" err="1"/>
              <a:t>What’s</a:t>
            </a:r>
            <a:r>
              <a:rPr lang="da-DK" dirty="0"/>
              <a:t> to </a:t>
            </a:r>
            <a:r>
              <a:rPr lang="da-DK" dirty="0" err="1"/>
              <a:t>say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wouldn’t</a:t>
            </a:r>
            <a:r>
              <a:rPr lang="da-DK" dirty="0"/>
              <a:t> just do </a:t>
            </a:r>
            <a:r>
              <a:rPr lang="da-DK" dirty="0" err="1"/>
              <a:t>anything</a:t>
            </a:r>
            <a:r>
              <a:rPr lang="da-DK" dirty="0"/>
              <a:t> for </a:t>
            </a:r>
            <a:r>
              <a:rPr lang="da-DK" dirty="0" err="1"/>
              <a:t>that</a:t>
            </a:r>
            <a:r>
              <a:rPr lang="da-DK" dirty="0"/>
              <a:t>?</a:t>
            </a:r>
          </a:p>
          <a:p>
            <a:pPr lvl="1"/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ever</a:t>
            </a:r>
            <a:r>
              <a:rPr lang="da-DK" dirty="0"/>
              <a:t> </a:t>
            </a:r>
            <a:r>
              <a:rPr lang="da-DK" dirty="0" err="1"/>
              <a:t>watch</a:t>
            </a:r>
            <a:r>
              <a:rPr lang="da-DK" dirty="0"/>
              <a:t> </a:t>
            </a:r>
            <a:r>
              <a:rPr lang="da-DK" dirty="0" err="1"/>
              <a:t>horror</a:t>
            </a:r>
            <a:r>
              <a:rPr lang="da-DK" dirty="0"/>
              <a:t> </a:t>
            </a:r>
            <a:r>
              <a:rPr lang="da-DK" dirty="0" err="1"/>
              <a:t>movies</a:t>
            </a:r>
            <a:r>
              <a:rPr lang="da-DK" dirty="0"/>
              <a:t>?	</a:t>
            </a:r>
          </a:p>
          <a:p>
            <a:pPr lvl="1"/>
            <a:r>
              <a:rPr lang="da-DK" dirty="0" err="1"/>
              <a:t>Why</a:t>
            </a:r>
            <a:r>
              <a:rPr lang="da-DK" dirty="0"/>
              <a:t> not just go sit in a dark </a:t>
            </a:r>
            <a:r>
              <a:rPr lang="da-DK" dirty="0" err="1"/>
              <a:t>room</a:t>
            </a:r>
            <a:r>
              <a:rPr lang="da-DK" dirty="0"/>
              <a:t>?</a:t>
            </a:r>
          </a:p>
          <a:p>
            <a:endParaRPr lang="da-DK" dirty="0"/>
          </a:p>
          <a:p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minimization</a:t>
            </a:r>
            <a:r>
              <a:rPr lang="da-DK" dirty="0"/>
              <a:t> </a:t>
            </a:r>
            <a:r>
              <a:rPr lang="da-DK" i="1" dirty="0"/>
              <a:t>over time</a:t>
            </a:r>
          </a:p>
          <a:p>
            <a:pPr lvl="1"/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expect</a:t>
            </a:r>
            <a:r>
              <a:rPr lang="da-DK" dirty="0"/>
              <a:t> to </a:t>
            </a:r>
            <a:r>
              <a:rPr lang="da-DK" dirty="0" err="1"/>
              <a:t>learn</a:t>
            </a:r>
            <a:r>
              <a:rPr lang="da-DK" dirty="0"/>
              <a:t> from </a:t>
            </a:r>
            <a:r>
              <a:rPr lang="da-DK" dirty="0" err="1"/>
              <a:t>movies</a:t>
            </a:r>
            <a:endParaRPr lang="da-DK" dirty="0"/>
          </a:p>
          <a:p>
            <a:pPr lvl="1"/>
            <a:r>
              <a:rPr lang="da-DK" dirty="0"/>
              <a:t>And </a:t>
            </a:r>
            <a:r>
              <a:rPr lang="da-DK" dirty="0" err="1"/>
              <a:t>starving</a:t>
            </a:r>
            <a:r>
              <a:rPr lang="da-DK" dirty="0"/>
              <a:t> gives </a:t>
            </a:r>
            <a:r>
              <a:rPr lang="da-DK" dirty="0" err="1"/>
              <a:t>prediction</a:t>
            </a:r>
            <a:r>
              <a:rPr lang="da-DK" dirty="0"/>
              <a:t> </a:t>
            </a:r>
            <a:r>
              <a:rPr lang="da-DK" dirty="0" err="1"/>
              <a:t>errors</a:t>
            </a:r>
            <a:endParaRPr lang="da-DK" dirty="0"/>
          </a:p>
          <a:p>
            <a:pPr lvl="1"/>
            <a:endParaRPr lang="da-DK" dirty="0"/>
          </a:p>
          <a:p>
            <a:r>
              <a:rPr lang="da-DK" dirty="0"/>
              <a:t>The system has priors for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states</a:t>
            </a:r>
            <a:r>
              <a:rPr lang="da-DK" dirty="0"/>
              <a:t> it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in</a:t>
            </a:r>
          </a:p>
          <a:p>
            <a:pPr lvl="1"/>
            <a:r>
              <a:rPr lang="da-DK" dirty="0" err="1"/>
              <a:t>Evolved</a:t>
            </a:r>
            <a:r>
              <a:rPr lang="da-DK" dirty="0"/>
              <a:t> </a:t>
            </a:r>
            <a:r>
              <a:rPr lang="da-DK" dirty="0" err="1"/>
              <a:t>phenotype</a:t>
            </a:r>
            <a:endParaRPr lang="da-DK" dirty="0"/>
          </a:p>
          <a:p>
            <a:pPr lvl="1"/>
            <a:endParaRPr lang="da-DK" dirty="0"/>
          </a:p>
          <a:p>
            <a:pPr lvl="1"/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D636CEC8-F2C1-AE42-8E34-88858C765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21"/>
          <a:stretch/>
        </p:blipFill>
        <p:spPr>
          <a:xfrm>
            <a:off x="7684300" y="2300447"/>
            <a:ext cx="3669500" cy="367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14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80619-FF32-1E4C-BDDF-C12666CFC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47447"/>
            <a:ext cx="9144000" cy="5163106"/>
          </a:xfrm>
        </p:spPr>
        <p:txBody>
          <a:bodyPr>
            <a:normAutofit/>
          </a:bodyPr>
          <a:lstStyle/>
          <a:p>
            <a:r>
              <a:rPr lang="da-DK" dirty="0" err="1"/>
              <a:t>Phew</a:t>
            </a:r>
            <a:r>
              <a:rPr lang="da-DK" dirty="0"/>
              <a:t>. </a:t>
            </a:r>
            <a:br>
              <a:rPr lang="da-DK" dirty="0"/>
            </a:br>
            <a:r>
              <a:rPr lang="da-DK" sz="4000" dirty="0" err="1"/>
              <a:t>That</a:t>
            </a:r>
            <a:r>
              <a:rPr lang="da-DK" sz="4000" dirty="0"/>
              <a:t> </a:t>
            </a:r>
            <a:r>
              <a:rPr lang="da-DK" sz="4000" dirty="0" err="1"/>
              <a:t>was</a:t>
            </a:r>
            <a:r>
              <a:rPr lang="da-DK" sz="4000" dirty="0"/>
              <a:t> the </a:t>
            </a:r>
            <a:r>
              <a:rPr lang="da-DK" sz="4000" dirty="0" err="1"/>
              <a:t>main</a:t>
            </a:r>
            <a:r>
              <a:rPr lang="da-DK" sz="4000" dirty="0"/>
              <a:t> </a:t>
            </a:r>
            <a:r>
              <a:rPr lang="da-DK" sz="4000" dirty="0" err="1"/>
              <a:t>theory</a:t>
            </a:r>
            <a:br>
              <a:rPr lang="da-DK" dirty="0"/>
            </a:br>
            <a:r>
              <a:rPr lang="da-DK" sz="4000" dirty="0" err="1"/>
              <a:t>I’ll</a:t>
            </a:r>
            <a:r>
              <a:rPr lang="da-DK" sz="4000" dirty="0"/>
              <a:t> go briefly over </a:t>
            </a:r>
            <a:r>
              <a:rPr lang="da-DK" sz="4000" dirty="0" err="1"/>
              <a:t>some</a:t>
            </a:r>
            <a:r>
              <a:rPr lang="da-DK" sz="4000" dirty="0"/>
              <a:t> </a:t>
            </a:r>
            <a:r>
              <a:rPr lang="da-DK" sz="4000" dirty="0" err="1"/>
              <a:t>related</a:t>
            </a:r>
            <a:r>
              <a:rPr lang="da-DK" sz="4000" dirty="0"/>
              <a:t> </a:t>
            </a:r>
            <a:r>
              <a:rPr lang="da-DK" sz="4000" dirty="0" err="1"/>
              <a:t>issues</a:t>
            </a:r>
            <a:br>
              <a:rPr lang="da-DK" sz="4000" dirty="0">
                <a:sym typeface="Wingdings" pitchFamily="2" charset="2"/>
              </a:rPr>
            </a:br>
            <a:br>
              <a:rPr lang="da-DK" sz="4000" dirty="0">
                <a:sym typeface="Wingdings" pitchFamily="2" charset="2"/>
              </a:rPr>
            </a:br>
            <a:r>
              <a:rPr lang="da-DK" sz="3100" dirty="0">
                <a:sym typeface="Wingdings" pitchFamily="2" charset="2"/>
              </a:rPr>
              <a:t> </a:t>
            </a:r>
            <a:br>
              <a:rPr lang="da-DK" sz="3100" dirty="0"/>
            </a:br>
            <a:br>
              <a:rPr lang="da-DK" sz="4000" dirty="0">
                <a:sym typeface="Wingdings" pitchFamily="2" charset="2"/>
              </a:rPr>
            </a:br>
            <a:endParaRPr lang="da-DK" sz="4000" dirty="0"/>
          </a:p>
        </p:txBody>
      </p:sp>
    </p:spTree>
    <p:extLst>
      <p:ext uri="{BB962C8B-B14F-4D97-AF65-F5344CB8AC3E}">
        <p14:creationId xmlns:p14="http://schemas.microsoft.com/office/powerpoint/2010/main" val="842656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38606-3BEC-4B49-AF89-0CCA3F2DD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62" y="294640"/>
            <a:ext cx="10515600" cy="1325563"/>
          </a:xfrm>
        </p:spPr>
        <p:txBody>
          <a:bodyPr/>
          <a:lstStyle/>
          <a:p>
            <a:r>
              <a:rPr lang="da-DK" dirty="0"/>
              <a:t>Enactivism vs </a:t>
            </a:r>
            <a:r>
              <a:rPr lang="da-DK" dirty="0" err="1"/>
              <a:t>Representationalism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DAEA37B-996A-3349-AFF5-51323CDFF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62" y="1825625"/>
            <a:ext cx="8442960" cy="4351338"/>
          </a:xfrm>
        </p:spPr>
        <p:txBody>
          <a:bodyPr>
            <a:normAutofit fontScale="70000" lnSpcReduction="20000"/>
          </a:bodyPr>
          <a:lstStyle/>
          <a:p>
            <a:r>
              <a:rPr lang="da-DK" dirty="0" err="1"/>
              <a:t>There</a:t>
            </a:r>
            <a:r>
              <a:rPr lang="da-DK" dirty="0"/>
              <a:t> has </a:t>
            </a:r>
            <a:r>
              <a:rPr lang="da-DK" dirty="0" err="1"/>
              <a:t>been</a:t>
            </a:r>
            <a:r>
              <a:rPr lang="da-DK" dirty="0"/>
              <a:t> a </a:t>
            </a:r>
            <a:r>
              <a:rPr lang="da-DK" dirty="0" err="1"/>
              <a:t>discussion</a:t>
            </a:r>
            <a:r>
              <a:rPr lang="da-DK" dirty="0"/>
              <a:t>:</a:t>
            </a:r>
            <a:br>
              <a:rPr lang="da-DK" dirty="0"/>
            </a:br>
            <a:r>
              <a:rPr lang="da-DK" dirty="0"/>
              <a:t>	</a:t>
            </a:r>
            <a:r>
              <a:rPr lang="da-DK" dirty="0" err="1"/>
              <a:t>Does</a:t>
            </a:r>
            <a:r>
              <a:rPr lang="da-DK" dirty="0"/>
              <a:t> the </a:t>
            </a:r>
            <a:r>
              <a:rPr lang="da-DK" dirty="0" err="1"/>
              <a:t>brain</a:t>
            </a:r>
            <a:r>
              <a:rPr lang="da-DK" dirty="0"/>
              <a:t> </a:t>
            </a:r>
            <a:r>
              <a:rPr lang="da-DK" dirty="0" err="1"/>
              <a:t>represent</a:t>
            </a:r>
            <a:r>
              <a:rPr lang="da-DK" dirty="0"/>
              <a:t> the generative model </a:t>
            </a:r>
            <a:r>
              <a:rPr lang="da-DK" dirty="0" err="1"/>
              <a:t>neurologically</a:t>
            </a:r>
            <a:r>
              <a:rPr lang="da-DK" dirty="0"/>
              <a:t>? </a:t>
            </a:r>
          </a:p>
          <a:p>
            <a:pPr lvl="1"/>
            <a:r>
              <a:rPr lang="da-DK" dirty="0"/>
              <a:t>Jakob </a:t>
            </a:r>
            <a:r>
              <a:rPr lang="da-DK" dirty="0" err="1"/>
              <a:t>Hohwy</a:t>
            </a:r>
            <a:r>
              <a:rPr lang="da-DK" dirty="0"/>
              <a:t> </a:t>
            </a:r>
            <a:r>
              <a:rPr lang="da-DK" dirty="0" err="1"/>
              <a:t>thinks</a:t>
            </a:r>
            <a:r>
              <a:rPr lang="da-DK" dirty="0"/>
              <a:t> it </a:t>
            </a:r>
            <a:r>
              <a:rPr lang="da-DK" dirty="0" err="1"/>
              <a:t>does</a:t>
            </a:r>
            <a:endParaRPr lang="da-DK" dirty="0"/>
          </a:p>
          <a:p>
            <a:endParaRPr lang="da-DK" dirty="0"/>
          </a:p>
          <a:p>
            <a:r>
              <a:rPr lang="da-DK" dirty="0"/>
              <a:t>A new </a:t>
            </a:r>
            <a:r>
              <a:rPr lang="da-DK" dirty="0" err="1"/>
              <a:t>Friston</a:t>
            </a:r>
            <a:r>
              <a:rPr lang="da-DK" dirty="0"/>
              <a:t> </a:t>
            </a:r>
            <a:r>
              <a:rPr lang="da-DK" dirty="0" err="1"/>
              <a:t>article</a:t>
            </a:r>
            <a:r>
              <a:rPr lang="da-DK" dirty="0"/>
              <a:t> </a:t>
            </a:r>
            <a:r>
              <a:rPr lang="da-DK" dirty="0" err="1"/>
              <a:t>says</a:t>
            </a:r>
            <a:r>
              <a:rPr lang="da-DK" dirty="0"/>
              <a:t> </a:t>
            </a:r>
            <a:r>
              <a:rPr lang="da-DK" dirty="0" err="1"/>
              <a:t>no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The generative model is </a:t>
            </a:r>
            <a:r>
              <a:rPr lang="da-DK" dirty="0" err="1"/>
              <a:t>entailed</a:t>
            </a:r>
            <a:r>
              <a:rPr lang="da-DK" dirty="0"/>
              <a:t> by the </a:t>
            </a:r>
            <a:r>
              <a:rPr lang="da-DK" dirty="0" err="1"/>
              <a:t>system’s</a:t>
            </a:r>
            <a:r>
              <a:rPr lang="da-DK" dirty="0"/>
              <a:t> </a:t>
            </a:r>
            <a:r>
              <a:rPr lang="da-DK" dirty="0" err="1"/>
              <a:t>dynamics</a:t>
            </a:r>
            <a:endParaRPr lang="da-DK" dirty="0"/>
          </a:p>
          <a:p>
            <a:pPr lvl="1"/>
            <a:r>
              <a:rPr lang="da-DK" dirty="0"/>
              <a:t>i.e., </a:t>
            </a:r>
            <a:r>
              <a:rPr lang="da-DK" dirty="0" err="1"/>
              <a:t>essentially</a:t>
            </a:r>
            <a:r>
              <a:rPr lang="da-DK" dirty="0"/>
              <a:t> </a:t>
            </a:r>
            <a:r>
              <a:rPr lang="da-DK" dirty="0" err="1"/>
              <a:t>its</a:t>
            </a:r>
            <a:r>
              <a:rPr lang="da-DK" dirty="0"/>
              <a:t> actions</a:t>
            </a:r>
          </a:p>
          <a:p>
            <a:pPr lvl="1"/>
            <a:r>
              <a:rPr lang="da-DK" dirty="0"/>
              <a:t>Brain </a:t>
            </a:r>
            <a:r>
              <a:rPr lang="da-DK" dirty="0" err="1"/>
              <a:t>activity</a:t>
            </a:r>
            <a:r>
              <a:rPr lang="da-DK" dirty="0"/>
              <a:t> is </a:t>
            </a:r>
            <a:r>
              <a:rPr lang="da-DK" dirty="0" err="1"/>
              <a:t>subordinate</a:t>
            </a:r>
            <a:r>
              <a:rPr lang="da-DK" dirty="0"/>
              <a:t> to </a:t>
            </a:r>
            <a:r>
              <a:rPr lang="da-DK" dirty="0" err="1"/>
              <a:t>that</a:t>
            </a:r>
            <a:endParaRPr lang="da-DK" dirty="0"/>
          </a:p>
          <a:p>
            <a:endParaRPr lang="da-DK" dirty="0"/>
          </a:p>
          <a:p>
            <a:r>
              <a:rPr lang="da-DK" dirty="0"/>
              <a:t>A system </a:t>
            </a:r>
            <a:r>
              <a:rPr lang="da-DK" dirty="0" err="1"/>
              <a:t>will</a:t>
            </a:r>
            <a:r>
              <a:rPr lang="da-DK" dirty="0"/>
              <a:t> ‘</a:t>
            </a:r>
            <a:r>
              <a:rPr lang="da-DK" dirty="0" err="1"/>
              <a:t>appear</a:t>
            </a:r>
            <a:r>
              <a:rPr lang="da-DK" dirty="0"/>
              <a:t>’ to </a:t>
            </a:r>
            <a:r>
              <a:rPr lang="da-DK" dirty="0" err="1"/>
              <a:t>infer</a:t>
            </a:r>
            <a:r>
              <a:rPr lang="da-DK" dirty="0"/>
              <a:t> the </a:t>
            </a:r>
            <a:r>
              <a:rPr lang="da-DK" dirty="0" err="1"/>
              <a:t>world</a:t>
            </a:r>
            <a:r>
              <a:rPr lang="da-DK" dirty="0"/>
              <a:t>, </a:t>
            </a:r>
            <a:r>
              <a:rPr lang="da-DK" dirty="0" err="1"/>
              <a:t>because</a:t>
            </a:r>
            <a:r>
              <a:rPr lang="da-DK" dirty="0"/>
              <a:t> if it </a:t>
            </a:r>
            <a:r>
              <a:rPr lang="da-DK" dirty="0" err="1"/>
              <a:t>didn’t</a:t>
            </a:r>
            <a:r>
              <a:rPr lang="da-DK" dirty="0"/>
              <a:t>, it </a:t>
            </a:r>
            <a:r>
              <a:rPr lang="da-DK" dirty="0" err="1"/>
              <a:t>wouldn’t</a:t>
            </a:r>
            <a:r>
              <a:rPr lang="da-DK" dirty="0"/>
              <a:t> </a:t>
            </a:r>
            <a:r>
              <a:rPr lang="da-DK" dirty="0" err="1"/>
              <a:t>exist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implementations</a:t>
            </a:r>
            <a:endParaRPr lang="da-DK" dirty="0"/>
          </a:p>
          <a:p>
            <a:pPr lvl="1"/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physiology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implies</a:t>
            </a:r>
            <a:r>
              <a:rPr lang="da-DK" dirty="0"/>
              <a:t> </a:t>
            </a:r>
            <a:r>
              <a:rPr lang="da-DK" dirty="0" err="1"/>
              <a:t>predictions</a:t>
            </a:r>
            <a:endParaRPr lang="da-DK" dirty="0"/>
          </a:p>
          <a:p>
            <a:pPr lvl="1"/>
            <a:r>
              <a:rPr lang="da-DK" dirty="0"/>
              <a:t>Evolution as </a:t>
            </a:r>
            <a:r>
              <a:rPr lang="da-DK" dirty="0" err="1"/>
              <a:t>Bayesian</a:t>
            </a:r>
            <a:r>
              <a:rPr lang="da-DK" dirty="0"/>
              <a:t> model </a:t>
            </a:r>
            <a:r>
              <a:rPr lang="da-DK" dirty="0" err="1"/>
              <a:t>selection</a:t>
            </a:r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11A5B21A-353E-BA47-BA2A-AFD036230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422" y="1825625"/>
            <a:ext cx="3082679" cy="455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13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77B730-85AF-2845-9709-8EDC034E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Falsifiability</a:t>
            </a:r>
            <a:r>
              <a:rPr lang="da-DK" dirty="0"/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67CFE9E-2327-F845-8FE1-67475A921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a-DK" dirty="0"/>
              <a:t>The </a:t>
            </a:r>
            <a:r>
              <a:rPr lang="da-DK" dirty="0" err="1"/>
              <a:t>theory</a:t>
            </a:r>
            <a:r>
              <a:rPr lang="da-DK" dirty="0"/>
              <a:t> has </a:t>
            </a:r>
            <a:r>
              <a:rPr lang="da-DK" dirty="0" err="1"/>
              <a:t>been</a:t>
            </a:r>
            <a:r>
              <a:rPr lang="da-DK" dirty="0"/>
              <a:t> </a:t>
            </a:r>
            <a:r>
              <a:rPr lang="da-DK" dirty="0" err="1"/>
              <a:t>criticized</a:t>
            </a:r>
            <a:r>
              <a:rPr lang="da-DK" dirty="0"/>
              <a:t> as </a:t>
            </a:r>
            <a:r>
              <a:rPr lang="da-DK" dirty="0" err="1"/>
              <a:t>infalsifiable</a:t>
            </a:r>
            <a:endParaRPr lang="da-DK" dirty="0"/>
          </a:p>
          <a:p>
            <a:pPr lvl="1"/>
            <a:r>
              <a:rPr lang="da-DK" dirty="0"/>
              <a:t>One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a </a:t>
            </a:r>
            <a:r>
              <a:rPr lang="da-DK" dirty="0" err="1"/>
              <a:t>free</a:t>
            </a:r>
            <a:r>
              <a:rPr lang="da-DK" dirty="0"/>
              <a:t> </a:t>
            </a:r>
            <a:r>
              <a:rPr lang="da-DK" dirty="0" err="1"/>
              <a:t>energy</a:t>
            </a:r>
            <a:r>
              <a:rPr lang="da-DK" dirty="0"/>
              <a:t> </a:t>
            </a:r>
            <a:r>
              <a:rPr lang="da-DK" dirty="0" err="1"/>
              <a:t>description</a:t>
            </a:r>
            <a:r>
              <a:rPr lang="da-DK" dirty="0"/>
              <a:t> of </a:t>
            </a:r>
            <a:r>
              <a:rPr lang="da-DK" dirty="0" err="1"/>
              <a:t>anything</a:t>
            </a:r>
            <a:endParaRPr lang="da-DK" dirty="0"/>
          </a:p>
          <a:p>
            <a:endParaRPr lang="da-DK" dirty="0"/>
          </a:p>
          <a:p>
            <a:r>
              <a:rPr lang="da-DK" dirty="0"/>
              <a:t>But it is more </a:t>
            </a:r>
            <a:r>
              <a:rPr lang="da-DK" dirty="0" err="1"/>
              <a:t>like</a:t>
            </a:r>
            <a:r>
              <a:rPr lang="da-DK" dirty="0"/>
              <a:t> a </a:t>
            </a:r>
            <a:r>
              <a:rPr lang="da-DK" dirty="0" err="1"/>
              <a:t>way</a:t>
            </a:r>
            <a:r>
              <a:rPr lang="da-DK" dirty="0"/>
              <a:t> of </a:t>
            </a:r>
            <a:r>
              <a:rPr lang="da-DK" dirty="0" err="1"/>
              <a:t>thinking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things</a:t>
            </a:r>
            <a:endParaRPr lang="da-DK" dirty="0"/>
          </a:p>
          <a:p>
            <a:pPr lvl="1"/>
            <a:r>
              <a:rPr lang="da-DK" dirty="0"/>
              <a:t>And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have </a:t>
            </a:r>
            <a:r>
              <a:rPr lang="da-DK" dirty="0" err="1"/>
              <a:t>falsfiable</a:t>
            </a:r>
            <a:r>
              <a:rPr lang="da-DK" dirty="0"/>
              <a:t> </a:t>
            </a:r>
            <a:r>
              <a:rPr lang="da-DK" dirty="0" err="1"/>
              <a:t>hypotheses</a:t>
            </a:r>
            <a:r>
              <a:rPr lang="da-DK" dirty="0"/>
              <a:t> under it</a:t>
            </a:r>
          </a:p>
          <a:p>
            <a:pPr lvl="1"/>
            <a:r>
              <a:rPr lang="da-DK" dirty="0" err="1"/>
              <a:t>That</a:t>
            </a:r>
            <a:r>
              <a:rPr lang="da-DK" dirty="0"/>
              <a:t> is, a </a:t>
            </a:r>
            <a:r>
              <a:rPr lang="da-DK" dirty="0" err="1"/>
              <a:t>paradigm</a:t>
            </a:r>
            <a:endParaRPr lang="da-DK" dirty="0"/>
          </a:p>
          <a:p>
            <a:pPr lvl="1"/>
            <a:r>
              <a:rPr lang="da-DK" dirty="0"/>
              <a:t>This has </a:t>
            </a:r>
            <a:r>
              <a:rPr lang="da-DK" dirty="0" err="1"/>
              <a:t>been</a:t>
            </a:r>
            <a:r>
              <a:rPr lang="da-DK" dirty="0"/>
              <a:t> </a:t>
            </a:r>
            <a:r>
              <a:rPr lang="da-DK" dirty="0" err="1"/>
              <a:t>compared</a:t>
            </a:r>
            <a:r>
              <a:rPr lang="da-DK" dirty="0"/>
              <a:t> to evolution </a:t>
            </a:r>
            <a:r>
              <a:rPr lang="da-DK" dirty="0" err="1"/>
              <a:t>theory</a:t>
            </a:r>
            <a:endParaRPr lang="da-DK" dirty="0"/>
          </a:p>
          <a:p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free</a:t>
            </a:r>
            <a:r>
              <a:rPr lang="da-DK" dirty="0"/>
              <a:t> </a:t>
            </a:r>
            <a:r>
              <a:rPr lang="da-DK" dirty="0" err="1"/>
              <a:t>energy</a:t>
            </a:r>
            <a:r>
              <a:rPr lang="da-DK" dirty="0"/>
              <a:t> </a:t>
            </a:r>
            <a:r>
              <a:rPr lang="da-DK" dirty="0" err="1"/>
              <a:t>principle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evaluated</a:t>
            </a:r>
            <a:r>
              <a:rPr lang="da-DK" dirty="0"/>
              <a:t> on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useful</a:t>
            </a:r>
            <a:r>
              <a:rPr lang="da-DK" dirty="0"/>
              <a:t> it is</a:t>
            </a:r>
          </a:p>
          <a:p>
            <a:pPr lvl="1"/>
            <a:r>
              <a:rPr lang="da-DK" dirty="0" err="1"/>
              <a:t>Much</a:t>
            </a:r>
            <a:r>
              <a:rPr lang="da-DK" dirty="0"/>
              <a:t> has </a:t>
            </a:r>
            <a:r>
              <a:rPr lang="da-DK" dirty="0" err="1"/>
              <a:t>been</a:t>
            </a:r>
            <a:r>
              <a:rPr lang="da-DK" dirty="0"/>
              <a:t> done in </a:t>
            </a:r>
            <a:r>
              <a:rPr lang="da-DK" dirty="0" err="1"/>
              <a:t>cognitive</a:t>
            </a:r>
            <a:r>
              <a:rPr lang="da-DK" dirty="0"/>
              <a:t> science, </a:t>
            </a:r>
            <a:r>
              <a:rPr lang="da-DK" dirty="0" err="1"/>
              <a:t>neuroscience</a:t>
            </a:r>
            <a:r>
              <a:rPr lang="da-DK" dirty="0"/>
              <a:t> and </a:t>
            </a:r>
            <a:r>
              <a:rPr lang="da-DK" dirty="0" err="1"/>
              <a:t>biology</a:t>
            </a:r>
            <a:endParaRPr lang="da-DK" dirty="0"/>
          </a:p>
          <a:p>
            <a:pPr lvl="1"/>
            <a:r>
              <a:rPr lang="da-DK" dirty="0"/>
              <a:t>But it </a:t>
            </a:r>
            <a:r>
              <a:rPr lang="da-DK" dirty="0" err="1"/>
              <a:t>remains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seen</a:t>
            </a:r>
            <a:r>
              <a:rPr lang="da-DK" dirty="0"/>
              <a:t> if it is </a:t>
            </a:r>
            <a:r>
              <a:rPr lang="da-DK" dirty="0" err="1"/>
              <a:t>useful</a:t>
            </a:r>
            <a:r>
              <a:rPr lang="da-DK" dirty="0"/>
              <a:t> for </a:t>
            </a:r>
            <a:r>
              <a:rPr lang="da-DK" dirty="0" err="1"/>
              <a:t>culture</a:t>
            </a:r>
            <a:endParaRPr lang="da-DK" dirty="0"/>
          </a:p>
          <a:p>
            <a:endParaRPr lang="da-DK" dirty="0"/>
          </a:p>
          <a:p>
            <a:r>
              <a:rPr lang="da-DK" dirty="0"/>
              <a:t>Is </a:t>
            </a:r>
            <a:r>
              <a:rPr lang="da-DK" dirty="0" err="1"/>
              <a:t>free</a:t>
            </a:r>
            <a:r>
              <a:rPr lang="da-DK" dirty="0"/>
              <a:t> </a:t>
            </a:r>
            <a:r>
              <a:rPr lang="da-DK" dirty="0" err="1"/>
              <a:t>energy</a:t>
            </a:r>
            <a:r>
              <a:rPr lang="da-DK" dirty="0"/>
              <a:t> ”real”?</a:t>
            </a:r>
          </a:p>
          <a:p>
            <a:pPr lvl="1"/>
            <a:r>
              <a:rPr lang="da-DK" dirty="0"/>
              <a:t>No matter </a:t>
            </a:r>
            <a:r>
              <a:rPr lang="da-DK" dirty="0" err="1"/>
              <a:t>what</a:t>
            </a:r>
            <a:r>
              <a:rPr lang="da-DK" dirty="0"/>
              <a:t>, if a systems </a:t>
            </a:r>
            <a:r>
              <a:rPr lang="da-DK" dirty="0" err="1"/>
              <a:t>tracks</a:t>
            </a:r>
            <a:r>
              <a:rPr lang="da-DK" dirty="0"/>
              <a:t> and </a:t>
            </a:r>
            <a:r>
              <a:rPr lang="da-DK" dirty="0" err="1"/>
              <a:t>minimizes</a:t>
            </a:r>
            <a:r>
              <a:rPr lang="da-DK" dirty="0"/>
              <a:t> it, </a:t>
            </a: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willb</a:t>
            </a:r>
            <a:r>
              <a:rPr lang="da-DK" dirty="0"/>
              <a:t> e real </a:t>
            </a:r>
            <a:r>
              <a:rPr lang="da-DK" dirty="0" err="1"/>
              <a:t>physical</a:t>
            </a:r>
            <a:r>
              <a:rPr lang="da-DK" dirty="0"/>
              <a:t> </a:t>
            </a:r>
            <a:r>
              <a:rPr lang="da-DK" dirty="0" err="1"/>
              <a:t>effects</a:t>
            </a:r>
            <a:r>
              <a:rPr lang="da-DK" dirty="0"/>
              <a:t>: the system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keep</a:t>
            </a:r>
            <a:r>
              <a:rPr lang="da-DK" dirty="0"/>
              <a:t> </a:t>
            </a:r>
            <a:r>
              <a:rPr lang="da-DK" dirty="0" err="1"/>
              <a:t>existing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28658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CA784-805A-F54B-B692-037DBA12C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Variational</a:t>
            </a:r>
            <a:r>
              <a:rPr lang="da-DK" dirty="0"/>
              <a:t> </a:t>
            </a:r>
            <a:r>
              <a:rPr lang="da-DK" dirty="0" err="1"/>
              <a:t>Neuroethology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8396FAE-B486-F440-BDF1-C844CC9CA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dirty="0" err="1"/>
              <a:t>Free</a:t>
            </a:r>
            <a:r>
              <a:rPr lang="da-DK" dirty="0"/>
              <a:t> </a:t>
            </a:r>
            <a:r>
              <a:rPr lang="da-DK" dirty="0" err="1"/>
              <a:t>energy</a:t>
            </a:r>
            <a:r>
              <a:rPr lang="da-DK" dirty="0"/>
              <a:t> </a:t>
            </a:r>
            <a:r>
              <a:rPr lang="da-DK" dirty="0" err="1"/>
              <a:t>principle</a:t>
            </a:r>
            <a:r>
              <a:rPr lang="da-DK" dirty="0"/>
              <a:t> </a:t>
            </a:r>
            <a:r>
              <a:rPr lang="da-DK" dirty="0" err="1"/>
              <a:t>was</a:t>
            </a:r>
            <a:r>
              <a:rPr lang="da-DK" dirty="0"/>
              <a:t> </a:t>
            </a:r>
            <a:r>
              <a:rPr lang="da-DK" dirty="0" err="1"/>
              <a:t>combined</a:t>
            </a:r>
            <a:r>
              <a:rPr lang="da-DK" dirty="0"/>
              <a:t> with a </a:t>
            </a:r>
            <a:r>
              <a:rPr lang="da-DK" dirty="0" err="1"/>
              <a:t>broad</a:t>
            </a:r>
            <a:r>
              <a:rPr lang="da-DK" dirty="0"/>
              <a:t> </a:t>
            </a:r>
            <a:r>
              <a:rPr lang="da-DK" dirty="0" err="1"/>
              <a:t>theory</a:t>
            </a:r>
            <a:r>
              <a:rPr lang="da-DK" dirty="0"/>
              <a:t> for </a:t>
            </a:r>
            <a:r>
              <a:rPr lang="da-DK" dirty="0" err="1"/>
              <a:t>biology</a:t>
            </a:r>
            <a:endParaRPr lang="da-DK" dirty="0"/>
          </a:p>
          <a:p>
            <a:pPr lvl="1"/>
            <a:r>
              <a:rPr lang="da-DK" dirty="0"/>
              <a:t>An ”</a:t>
            </a:r>
            <a:r>
              <a:rPr lang="da-DK" dirty="0" err="1"/>
              <a:t>ecobiopsychosocial</a:t>
            </a:r>
            <a:r>
              <a:rPr lang="da-DK" dirty="0"/>
              <a:t>” </a:t>
            </a:r>
            <a:r>
              <a:rPr lang="da-DK" dirty="0" err="1"/>
              <a:t>theory</a:t>
            </a:r>
            <a:endParaRPr lang="da-DK" dirty="0"/>
          </a:p>
          <a:p>
            <a:pPr lvl="1"/>
            <a:r>
              <a:rPr lang="da-DK" dirty="0" err="1"/>
              <a:t>Aim</a:t>
            </a:r>
            <a:r>
              <a:rPr lang="da-DK" dirty="0"/>
              <a:t> is to support more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theories</a:t>
            </a:r>
            <a:r>
              <a:rPr lang="da-DK" dirty="0"/>
              <a:t> </a:t>
            </a:r>
            <a:r>
              <a:rPr lang="da-DK" dirty="0" err="1"/>
              <a:t>within</a:t>
            </a:r>
            <a:r>
              <a:rPr lang="da-DK" dirty="0"/>
              <a:t> the </a:t>
            </a:r>
            <a:r>
              <a:rPr lang="da-DK" dirty="0" err="1"/>
              <a:t>free</a:t>
            </a:r>
            <a:r>
              <a:rPr lang="da-DK" dirty="0"/>
              <a:t> </a:t>
            </a:r>
            <a:r>
              <a:rPr lang="da-DK" dirty="0" err="1"/>
              <a:t>energy</a:t>
            </a:r>
            <a:r>
              <a:rPr lang="da-DK" dirty="0"/>
              <a:t> </a:t>
            </a:r>
            <a:r>
              <a:rPr lang="da-DK" dirty="0" err="1"/>
              <a:t>principle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Tinbergens</a:t>
            </a:r>
            <a:r>
              <a:rPr lang="da-DK" dirty="0"/>
              <a:t> </a:t>
            </a:r>
            <a:r>
              <a:rPr lang="da-DK" dirty="0" err="1"/>
              <a:t>four</a:t>
            </a:r>
            <a:r>
              <a:rPr lang="da-DK" dirty="0"/>
              <a:t> </a:t>
            </a:r>
            <a:r>
              <a:rPr lang="da-DK" dirty="0" err="1"/>
              <a:t>questions</a:t>
            </a:r>
            <a:r>
              <a:rPr lang="da-DK" dirty="0"/>
              <a:t>,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scales</a:t>
            </a:r>
            <a:r>
              <a:rPr lang="da-DK" dirty="0"/>
              <a:t> for </a:t>
            </a:r>
            <a:r>
              <a:rPr lang="da-DK" dirty="0" err="1"/>
              <a:t>describing</a:t>
            </a:r>
            <a:r>
              <a:rPr lang="da-DK" dirty="0"/>
              <a:t> the system</a:t>
            </a:r>
          </a:p>
          <a:p>
            <a:pPr lvl="1"/>
            <a:r>
              <a:rPr lang="da-DK" dirty="0"/>
              <a:t>Real-time </a:t>
            </a:r>
            <a:r>
              <a:rPr lang="da-DK" dirty="0" err="1"/>
              <a:t>movements</a:t>
            </a:r>
            <a:r>
              <a:rPr lang="da-DK" dirty="0"/>
              <a:t>,</a:t>
            </a:r>
          </a:p>
          <a:p>
            <a:pPr lvl="1"/>
            <a:r>
              <a:rPr lang="da-DK" dirty="0"/>
              <a:t>Development</a:t>
            </a:r>
          </a:p>
          <a:p>
            <a:pPr lvl="1"/>
            <a:r>
              <a:rPr lang="da-DK" dirty="0" err="1"/>
              <a:t>Across</a:t>
            </a:r>
            <a:r>
              <a:rPr lang="da-DK" dirty="0"/>
              <a:t>-generation </a:t>
            </a:r>
          </a:p>
          <a:p>
            <a:pPr lvl="1"/>
            <a:r>
              <a:rPr lang="da-DK" dirty="0"/>
              <a:t>Evolution</a:t>
            </a:r>
          </a:p>
          <a:p>
            <a:pPr lvl="1"/>
            <a:endParaRPr lang="da-DK" dirty="0"/>
          </a:p>
          <a:p>
            <a:r>
              <a:rPr lang="da-DK" dirty="0" err="1"/>
              <a:t>Which</a:t>
            </a:r>
            <a:r>
              <a:rPr lang="da-DK" dirty="0"/>
              <a:t> gives </a:t>
            </a:r>
            <a:r>
              <a:rPr lang="da-DK" dirty="0" err="1"/>
              <a:t>some</a:t>
            </a:r>
            <a:r>
              <a:rPr lang="da-DK" dirty="0"/>
              <a:t> research </a:t>
            </a:r>
            <a:r>
              <a:rPr lang="da-DK" dirty="0" err="1"/>
              <a:t>heuristics</a:t>
            </a:r>
            <a:endParaRPr lang="da-DK" dirty="0"/>
          </a:p>
          <a:p>
            <a:pPr lvl="1"/>
            <a:r>
              <a:rPr lang="da-DK" dirty="0" err="1"/>
              <a:t>Think</a:t>
            </a:r>
            <a:r>
              <a:rPr lang="da-DK" dirty="0"/>
              <a:t> </a:t>
            </a:r>
            <a:r>
              <a:rPr lang="da-DK" dirty="0" err="1"/>
              <a:t>interconnected</a:t>
            </a:r>
            <a:r>
              <a:rPr lang="da-DK" dirty="0"/>
              <a:t> </a:t>
            </a:r>
            <a:r>
              <a:rPr lang="da-DK" dirty="0" err="1"/>
              <a:t>across</a:t>
            </a:r>
            <a:r>
              <a:rPr lang="da-DK" dirty="0"/>
              <a:t> </a:t>
            </a:r>
            <a:r>
              <a:rPr lang="da-DK" dirty="0" err="1"/>
              <a:t>scales</a:t>
            </a:r>
            <a:endParaRPr lang="da-DK" dirty="0"/>
          </a:p>
          <a:p>
            <a:pPr lvl="1"/>
            <a:r>
              <a:rPr lang="da-DK" dirty="0" err="1"/>
              <a:t>Think</a:t>
            </a:r>
            <a:r>
              <a:rPr lang="da-DK" dirty="0"/>
              <a:t> </a:t>
            </a:r>
            <a:r>
              <a:rPr lang="da-DK" dirty="0" err="1"/>
              <a:t>hiearchically</a:t>
            </a:r>
            <a:endParaRPr lang="da-DK" dirty="0"/>
          </a:p>
          <a:p>
            <a:pPr lvl="1"/>
            <a:r>
              <a:rPr lang="da-DK" dirty="0" err="1"/>
              <a:t>Think</a:t>
            </a:r>
            <a:r>
              <a:rPr lang="da-DK" dirty="0"/>
              <a:t> in </a:t>
            </a:r>
            <a:r>
              <a:rPr lang="da-DK" dirty="0" err="1"/>
              <a:t>Free</a:t>
            </a:r>
            <a:r>
              <a:rPr lang="da-DK" dirty="0"/>
              <a:t> Energy terms</a:t>
            </a:r>
          </a:p>
        </p:txBody>
      </p:sp>
    </p:spTree>
    <p:extLst>
      <p:ext uri="{BB962C8B-B14F-4D97-AF65-F5344CB8AC3E}">
        <p14:creationId xmlns:p14="http://schemas.microsoft.com/office/powerpoint/2010/main" val="4087780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10F0D4-CFBE-C646-862C-E73FC577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 note on the </a:t>
            </a:r>
            <a:r>
              <a:rPr lang="da-DK" dirty="0" err="1"/>
              <a:t>brain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38487D9-D7D2-8D42-BBF1-A7A855614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Hiearchical</a:t>
            </a:r>
            <a:r>
              <a:rPr lang="da-DK" dirty="0"/>
              <a:t> </a:t>
            </a:r>
            <a:r>
              <a:rPr lang="da-DK" dirty="0" err="1"/>
              <a:t>organization</a:t>
            </a:r>
            <a:r>
              <a:rPr lang="da-DK" dirty="0"/>
              <a:t> </a:t>
            </a:r>
            <a:r>
              <a:rPr lang="da-DK" dirty="0" err="1"/>
              <a:t>fits</a:t>
            </a:r>
            <a:r>
              <a:rPr lang="da-DK" dirty="0"/>
              <a:t> </a:t>
            </a:r>
            <a:r>
              <a:rPr lang="da-DK" dirty="0" err="1"/>
              <a:t>well</a:t>
            </a:r>
            <a:endParaRPr lang="da-DK" dirty="0"/>
          </a:p>
          <a:p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math</a:t>
            </a:r>
            <a:r>
              <a:rPr lang="da-DK" dirty="0"/>
              <a:t> is simple </a:t>
            </a:r>
            <a:r>
              <a:rPr lang="da-DK" dirty="0" err="1"/>
              <a:t>enough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implemented</a:t>
            </a:r>
            <a:r>
              <a:rPr lang="da-DK" dirty="0"/>
              <a:t> in the </a:t>
            </a:r>
            <a:r>
              <a:rPr lang="da-DK" dirty="0" err="1"/>
              <a:t>brain</a:t>
            </a:r>
            <a:endParaRPr lang="da-DK" dirty="0"/>
          </a:p>
          <a:p>
            <a:pPr lvl="1"/>
            <a:r>
              <a:rPr lang="da-DK" dirty="0" err="1"/>
              <a:t>Softmax</a:t>
            </a:r>
            <a:r>
              <a:rPr lang="da-DK" dirty="0"/>
              <a:t> </a:t>
            </a:r>
            <a:r>
              <a:rPr lang="da-DK" dirty="0" err="1"/>
              <a:t>function</a:t>
            </a:r>
            <a:r>
              <a:rPr lang="da-DK" dirty="0"/>
              <a:t>: </a:t>
            </a:r>
            <a:r>
              <a:rPr lang="da-DK" dirty="0" err="1"/>
              <a:t>neuronal</a:t>
            </a:r>
            <a:r>
              <a:rPr lang="da-DK" dirty="0"/>
              <a:t> firing rates</a:t>
            </a:r>
          </a:p>
          <a:p>
            <a:pPr lvl="1"/>
            <a:r>
              <a:rPr lang="da-DK" dirty="0" err="1"/>
              <a:t>Logarithmic</a:t>
            </a:r>
            <a:r>
              <a:rPr lang="da-DK" dirty="0"/>
              <a:t> </a:t>
            </a:r>
            <a:r>
              <a:rPr lang="da-DK" dirty="0" err="1"/>
              <a:t>transforms</a:t>
            </a:r>
            <a:r>
              <a:rPr lang="da-DK" dirty="0"/>
              <a:t>: nonlinear </a:t>
            </a:r>
            <a:r>
              <a:rPr lang="da-DK" dirty="0" err="1"/>
              <a:t>postsynaptic</a:t>
            </a:r>
            <a:r>
              <a:rPr lang="da-DK" dirty="0"/>
              <a:t> </a:t>
            </a:r>
            <a:r>
              <a:rPr lang="da-DK" dirty="0" err="1"/>
              <a:t>responses</a:t>
            </a:r>
            <a:endParaRPr lang="da-DK" dirty="0"/>
          </a:p>
          <a:p>
            <a:pPr lvl="1"/>
            <a:r>
              <a:rPr lang="da-DK" dirty="0" err="1"/>
              <a:t>Linear</a:t>
            </a:r>
            <a:r>
              <a:rPr lang="da-DK" dirty="0"/>
              <a:t> algebra: </a:t>
            </a:r>
            <a:r>
              <a:rPr lang="da-DK" dirty="0" err="1"/>
              <a:t>neuronal</a:t>
            </a:r>
            <a:r>
              <a:rPr lang="da-DK" dirty="0"/>
              <a:t> </a:t>
            </a:r>
            <a:r>
              <a:rPr lang="da-DK" dirty="0" err="1"/>
              <a:t>connectivity</a:t>
            </a:r>
            <a:endParaRPr lang="da-DK" dirty="0"/>
          </a:p>
          <a:p>
            <a:pPr lvl="1"/>
            <a:endParaRPr lang="da-DK" dirty="0"/>
          </a:p>
          <a:p>
            <a:r>
              <a:rPr lang="da-DK" dirty="0"/>
              <a:t>And </a:t>
            </a: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theories</a:t>
            </a:r>
            <a:r>
              <a:rPr lang="da-DK" dirty="0"/>
              <a:t> of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do </a:t>
            </a:r>
            <a:r>
              <a:rPr lang="da-DK" dirty="0" err="1"/>
              <a:t>what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91895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spil&#10;&#10;Automatisk genereret beskrivelse">
            <a:extLst>
              <a:ext uri="{FF2B5EF4-FFF2-40B4-BE49-F238E27FC236}">
                <a16:creationId xmlns:a16="http://schemas.microsoft.com/office/drawing/2014/main" id="{D99A04DB-01BC-D14B-BB07-81B6F6D12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2" t="15875" r="3177" b="8000"/>
          <a:stretch/>
        </p:blipFill>
        <p:spPr>
          <a:xfrm>
            <a:off x="1295400" y="1882140"/>
            <a:ext cx="9601200" cy="30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05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0CD11-D965-3841-95D0-601B1621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7301855-1191-2E4E-AD96-80BAC2831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 descr="Et billede, der indeholder tekst, kort&#10;&#10;Automatisk genereret beskrivelse">
            <a:extLst>
              <a:ext uri="{FF2B5EF4-FFF2-40B4-BE49-F238E27FC236}">
                <a16:creationId xmlns:a16="http://schemas.microsoft.com/office/drawing/2014/main" id="{BC149105-724C-D74C-B992-78893E445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15900"/>
            <a:ext cx="115062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92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3C910-2C1E-A84D-AC29-D765CBF0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A90F91-43FE-B94D-A45D-D2F426383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 descr="Et billede, der indeholder bord, hvid, mand&#10;&#10;Automatisk genereret beskrivelse">
            <a:extLst>
              <a:ext uri="{FF2B5EF4-FFF2-40B4-BE49-F238E27FC236}">
                <a16:creationId xmlns:a16="http://schemas.microsoft.com/office/drawing/2014/main" id="{E388C84E-A669-B744-ACE3-7B06F7A67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73050"/>
            <a:ext cx="115570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77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8C828-D50C-0147-B67C-22041DDF7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areas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11B5E5D-5F22-5C45-8343-9C0860B2B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8400" cy="4351338"/>
          </a:xfrm>
        </p:spPr>
        <p:txBody>
          <a:bodyPr>
            <a:normAutofit fontScale="92500" lnSpcReduction="10000"/>
          </a:bodyPr>
          <a:lstStyle/>
          <a:p>
            <a:r>
              <a:rPr lang="da-DK" dirty="0"/>
              <a:t>Value</a:t>
            </a:r>
          </a:p>
          <a:p>
            <a:pPr lvl="1"/>
            <a:r>
              <a:rPr lang="da-DK" dirty="0"/>
              <a:t>It all </a:t>
            </a:r>
            <a:r>
              <a:rPr lang="da-DK" dirty="0" err="1"/>
              <a:t>comes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to </a:t>
            </a:r>
            <a:r>
              <a:rPr lang="da-DK" dirty="0" err="1"/>
              <a:t>prediciton</a:t>
            </a:r>
            <a:r>
              <a:rPr lang="da-DK" dirty="0"/>
              <a:t> </a:t>
            </a:r>
            <a:r>
              <a:rPr lang="da-DK" dirty="0" err="1"/>
              <a:t>error</a:t>
            </a:r>
            <a:r>
              <a:rPr lang="da-DK" dirty="0"/>
              <a:t> </a:t>
            </a:r>
            <a:r>
              <a:rPr lang="da-DK" dirty="0" err="1"/>
              <a:t>minimization</a:t>
            </a:r>
            <a:endParaRPr lang="da-DK" dirty="0"/>
          </a:p>
          <a:p>
            <a:pPr lvl="1"/>
            <a:r>
              <a:rPr lang="da-DK" dirty="0" err="1"/>
              <a:t>Explore</a:t>
            </a:r>
            <a:r>
              <a:rPr lang="da-DK" dirty="0"/>
              <a:t>/</a:t>
            </a:r>
            <a:r>
              <a:rPr lang="da-DK" dirty="0" err="1"/>
              <a:t>exploit</a:t>
            </a:r>
            <a:r>
              <a:rPr lang="da-DK" dirty="0"/>
              <a:t> </a:t>
            </a:r>
            <a:r>
              <a:rPr lang="da-DK" dirty="0" err="1"/>
              <a:t>dynamics</a:t>
            </a:r>
            <a:endParaRPr lang="da-DK" dirty="0"/>
          </a:p>
          <a:p>
            <a:endParaRPr lang="da-DK" dirty="0"/>
          </a:p>
          <a:p>
            <a:r>
              <a:rPr lang="da-DK" dirty="0"/>
              <a:t>Learning</a:t>
            </a:r>
          </a:p>
          <a:p>
            <a:pPr lvl="1"/>
            <a:r>
              <a:rPr lang="da-DK" dirty="0" err="1"/>
              <a:t>Hermeneutics</a:t>
            </a:r>
            <a:endParaRPr lang="da-DK" dirty="0"/>
          </a:p>
          <a:p>
            <a:pPr lvl="1"/>
            <a:r>
              <a:rPr lang="da-DK" dirty="0"/>
              <a:t>Abstract art</a:t>
            </a:r>
          </a:p>
          <a:p>
            <a:endParaRPr lang="da-DK" dirty="0"/>
          </a:p>
          <a:p>
            <a:r>
              <a:rPr lang="da-DK" dirty="0"/>
              <a:t>Emotions</a:t>
            </a:r>
          </a:p>
          <a:p>
            <a:pPr lvl="1"/>
            <a:r>
              <a:rPr lang="da-DK" dirty="0" err="1"/>
              <a:t>Constructivism</a:t>
            </a:r>
            <a:r>
              <a:rPr lang="da-DK" dirty="0"/>
              <a:t>, </a:t>
            </a:r>
            <a:r>
              <a:rPr lang="da-DK" dirty="0" err="1"/>
              <a:t>emobiment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indhold 2">
            <a:extLst>
              <a:ext uri="{FF2B5EF4-FFF2-40B4-BE49-F238E27FC236}">
                <a16:creationId xmlns:a16="http://schemas.microsoft.com/office/drawing/2014/main" id="{7D6601B4-3F9E-A84D-838F-74022EC16F5D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943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Mental </a:t>
            </a:r>
            <a:r>
              <a:rPr lang="da-DK" dirty="0" err="1"/>
              <a:t>ilnesses</a:t>
            </a:r>
            <a:endParaRPr lang="da-DK" dirty="0"/>
          </a:p>
          <a:p>
            <a:pPr lvl="1"/>
            <a:r>
              <a:rPr lang="da-DK" dirty="0"/>
              <a:t>Depression, </a:t>
            </a:r>
            <a:r>
              <a:rPr lang="da-DK" dirty="0" err="1"/>
              <a:t>schizophrenia</a:t>
            </a:r>
            <a:r>
              <a:rPr lang="da-DK" dirty="0"/>
              <a:t>, stress, </a:t>
            </a:r>
            <a:r>
              <a:rPr lang="da-DK" dirty="0" err="1"/>
              <a:t>autism</a:t>
            </a:r>
            <a:endParaRPr lang="da-DK" dirty="0"/>
          </a:p>
          <a:p>
            <a:pPr lvl="1"/>
            <a:r>
              <a:rPr lang="da-DK" dirty="0" err="1"/>
              <a:t>Related</a:t>
            </a:r>
            <a:r>
              <a:rPr lang="da-DK" dirty="0"/>
              <a:t> to </a:t>
            </a:r>
            <a:r>
              <a:rPr lang="da-DK" dirty="0" err="1"/>
              <a:t>precision</a:t>
            </a:r>
            <a:r>
              <a:rPr lang="da-DK" dirty="0"/>
              <a:t> </a:t>
            </a:r>
            <a:r>
              <a:rPr lang="da-DK" dirty="0" err="1"/>
              <a:t>weights</a:t>
            </a:r>
            <a:endParaRPr lang="da-DK" dirty="0"/>
          </a:p>
          <a:p>
            <a:pPr lvl="1"/>
            <a:endParaRPr lang="da-DK" dirty="0"/>
          </a:p>
          <a:p>
            <a:r>
              <a:rPr lang="da-DK" dirty="0"/>
              <a:t>The social </a:t>
            </a:r>
            <a:r>
              <a:rPr lang="da-DK" dirty="0" err="1"/>
              <a:t>sciences</a:t>
            </a:r>
            <a:endParaRPr lang="da-DK" dirty="0"/>
          </a:p>
          <a:p>
            <a:pPr lvl="1"/>
            <a:r>
              <a:rPr lang="da-DK" dirty="0" err="1"/>
              <a:t>Culture</a:t>
            </a:r>
            <a:r>
              <a:rPr lang="da-DK" dirty="0"/>
              <a:t> – </a:t>
            </a:r>
            <a:r>
              <a:rPr lang="da-DK" dirty="0" err="1"/>
              <a:t>dynamics</a:t>
            </a:r>
            <a:r>
              <a:rPr lang="da-DK" dirty="0"/>
              <a:t> of a system</a:t>
            </a:r>
          </a:p>
          <a:p>
            <a:pPr lvl="1"/>
            <a:r>
              <a:rPr lang="da-DK" dirty="0"/>
              <a:t>Social </a:t>
            </a:r>
            <a:r>
              <a:rPr lang="da-DK" dirty="0" err="1"/>
              <a:t>groups</a:t>
            </a:r>
            <a:r>
              <a:rPr lang="da-DK" dirty="0"/>
              <a:t>. Internet.</a:t>
            </a:r>
          </a:p>
          <a:p>
            <a:pPr lvl="1"/>
            <a:endParaRPr lang="da-DK" dirty="0"/>
          </a:p>
          <a:p>
            <a:r>
              <a:rPr lang="da-DK" dirty="0" err="1"/>
              <a:t>Consciousness</a:t>
            </a:r>
            <a:r>
              <a:rPr lang="da-DK" dirty="0"/>
              <a:t>.. ?</a:t>
            </a:r>
          </a:p>
          <a:p>
            <a:pPr lvl="1"/>
            <a:r>
              <a:rPr lang="da-DK" dirty="0" err="1"/>
              <a:t>Let’s</a:t>
            </a:r>
            <a:r>
              <a:rPr lang="da-DK" dirty="0"/>
              <a:t> </a:t>
            </a:r>
            <a:r>
              <a:rPr lang="da-DK" dirty="0" err="1"/>
              <a:t>see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39620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FE0FD88-04E9-4A41-9F55-C65F9D0AD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5540"/>
            <a:ext cx="10515600" cy="20269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a-DK" dirty="0" err="1"/>
              <a:t>Also</a:t>
            </a:r>
            <a:r>
              <a:rPr lang="da-DK" dirty="0"/>
              <a:t>,</a:t>
            </a:r>
          </a:p>
          <a:p>
            <a:pPr marL="0" indent="0" algn="ctr">
              <a:buNone/>
            </a:pPr>
            <a:r>
              <a:rPr lang="da-DK" dirty="0" err="1"/>
              <a:t>Totally</a:t>
            </a:r>
            <a:r>
              <a:rPr lang="da-DK" dirty="0"/>
              <a:t> ask if </a:t>
            </a:r>
            <a:r>
              <a:rPr lang="da-DK" dirty="0" err="1"/>
              <a:t>something</a:t>
            </a:r>
            <a:r>
              <a:rPr lang="da-DK" dirty="0"/>
              <a:t> </a:t>
            </a:r>
            <a:r>
              <a:rPr lang="da-DK" dirty="0" err="1"/>
              <a:t>doesn’t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sense</a:t>
            </a:r>
            <a:r>
              <a:rPr lang="da-DK" dirty="0"/>
              <a:t>!</a:t>
            </a:r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 err="1"/>
              <a:t>There’ll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time for </a:t>
            </a:r>
            <a:r>
              <a:rPr lang="da-DK" dirty="0" err="1"/>
              <a:t>comments</a:t>
            </a:r>
            <a:r>
              <a:rPr lang="da-DK" dirty="0"/>
              <a:t> and </a:t>
            </a:r>
            <a:r>
              <a:rPr lang="da-DK" dirty="0" err="1"/>
              <a:t>broader</a:t>
            </a:r>
            <a:r>
              <a:rPr lang="da-DK" dirty="0"/>
              <a:t> </a:t>
            </a:r>
            <a:r>
              <a:rPr lang="da-DK" dirty="0" err="1"/>
              <a:t>questions</a:t>
            </a:r>
            <a:r>
              <a:rPr lang="da-DK" dirty="0"/>
              <a:t> </a:t>
            </a:r>
            <a:r>
              <a:rPr lang="da-DK" dirty="0" err="1"/>
              <a:t>later</a:t>
            </a:r>
            <a:r>
              <a:rPr lang="da-DK" dirty="0"/>
              <a:t> </a:t>
            </a:r>
            <a:r>
              <a:rPr lang="da-DK" dirty="0">
                <a:sym typeface="Wingdings" pitchFamily="2" charset="2"/>
              </a:rPr>
              <a:t>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9929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C5932-F4F1-5445-8D08-371DD2DC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 is </a:t>
            </a:r>
            <a:r>
              <a:rPr lang="da-DK" dirty="0" err="1"/>
              <a:t>this</a:t>
            </a:r>
            <a:r>
              <a:rPr lang="da-DK" dirty="0"/>
              <a:t> cool ?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47CB64F-0F61-2849-9268-1C2FD925E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Do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even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a grand </a:t>
            </a:r>
            <a:r>
              <a:rPr lang="da-DK" dirty="0" err="1"/>
              <a:t>unifying</a:t>
            </a:r>
            <a:r>
              <a:rPr lang="da-DK" dirty="0"/>
              <a:t> </a:t>
            </a:r>
            <a:r>
              <a:rPr lang="da-DK" dirty="0" err="1"/>
              <a:t>theory</a:t>
            </a:r>
            <a:r>
              <a:rPr lang="da-DK" dirty="0"/>
              <a:t>?</a:t>
            </a:r>
          </a:p>
          <a:p>
            <a:endParaRPr lang="da-DK" dirty="0"/>
          </a:p>
          <a:p>
            <a:r>
              <a:rPr lang="da-DK" dirty="0"/>
              <a:t>A simple </a:t>
            </a:r>
            <a:r>
              <a:rPr lang="da-DK" dirty="0" err="1"/>
              <a:t>mechanism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explains</a:t>
            </a:r>
            <a:r>
              <a:rPr lang="da-DK" dirty="0"/>
              <a:t> it all</a:t>
            </a:r>
          </a:p>
          <a:p>
            <a:pPr lvl="1"/>
            <a:r>
              <a:rPr lang="da-DK" dirty="0"/>
              <a:t>And </a:t>
            </a: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first</a:t>
            </a:r>
            <a:r>
              <a:rPr lang="da-DK" dirty="0"/>
              <a:t> principles</a:t>
            </a:r>
          </a:p>
          <a:p>
            <a:endParaRPr lang="da-DK" dirty="0"/>
          </a:p>
          <a:p>
            <a:r>
              <a:rPr lang="da-DK" dirty="0" err="1"/>
              <a:t>Cooperation</a:t>
            </a:r>
            <a:r>
              <a:rPr lang="da-DK" dirty="0"/>
              <a:t> </a:t>
            </a:r>
            <a:r>
              <a:rPr lang="da-DK" dirty="0" err="1"/>
              <a:t>across</a:t>
            </a:r>
            <a:r>
              <a:rPr lang="da-DK" dirty="0"/>
              <a:t> </a:t>
            </a:r>
            <a:r>
              <a:rPr lang="da-DK" dirty="0" err="1"/>
              <a:t>fields</a:t>
            </a:r>
            <a:endParaRPr lang="da-DK" dirty="0"/>
          </a:p>
          <a:p>
            <a:pPr lvl="1"/>
            <a:r>
              <a:rPr lang="da-DK" dirty="0"/>
              <a:t>Or </a:t>
            </a:r>
            <a:r>
              <a:rPr lang="da-DK" dirty="0" err="1"/>
              <a:t>local</a:t>
            </a:r>
            <a:r>
              <a:rPr lang="da-DK" dirty="0"/>
              <a:t> and </a:t>
            </a:r>
            <a:r>
              <a:rPr lang="da-DK" dirty="0" err="1"/>
              <a:t>competing</a:t>
            </a:r>
            <a:r>
              <a:rPr lang="da-DK" dirty="0"/>
              <a:t> solutions</a:t>
            </a:r>
          </a:p>
          <a:p>
            <a:pPr lvl="1"/>
            <a:endParaRPr lang="da-DK" dirty="0"/>
          </a:p>
          <a:p>
            <a:r>
              <a:rPr lang="da-DK" dirty="0" err="1"/>
              <a:t>Promising</a:t>
            </a:r>
            <a:r>
              <a:rPr lang="da-DK" dirty="0"/>
              <a:t> </a:t>
            </a:r>
            <a:r>
              <a:rPr lang="da-DK" dirty="0" err="1"/>
              <a:t>applications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91810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80619-FF32-1E4C-BDDF-C12666CFC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9680"/>
            <a:ext cx="9144000" cy="4410353"/>
          </a:xfrm>
        </p:spPr>
        <p:txBody>
          <a:bodyPr>
            <a:normAutofit/>
          </a:bodyPr>
          <a:lstStyle/>
          <a:p>
            <a:r>
              <a:rPr lang="da-DK" sz="4000" dirty="0">
                <a:sym typeface="Wingdings" pitchFamily="2" charset="2"/>
              </a:rPr>
              <a:t>Now </a:t>
            </a:r>
            <a:r>
              <a:rPr lang="da-DK" sz="4000" dirty="0" err="1">
                <a:sym typeface="Wingdings" pitchFamily="2" charset="2"/>
              </a:rPr>
              <a:t>there’s</a:t>
            </a:r>
            <a:r>
              <a:rPr lang="da-DK" sz="4000" dirty="0">
                <a:sym typeface="Wingdings" pitchFamily="2" charset="2"/>
              </a:rPr>
              <a:t> time for </a:t>
            </a:r>
            <a:r>
              <a:rPr lang="da-DK" sz="4000" dirty="0" err="1">
                <a:sym typeface="Wingdings" pitchFamily="2" charset="2"/>
              </a:rPr>
              <a:t>questions</a:t>
            </a:r>
            <a:r>
              <a:rPr lang="da-DK" sz="4000" dirty="0">
                <a:sym typeface="Wingdings" pitchFamily="2" charset="2"/>
              </a:rPr>
              <a:t>!</a:t>
            </a:r>
            <a:br>
              <a:rPr lang="da-DK" sz="4000" dirty="0">
                <a:sym typeface="Wingdings" pitchFamily="2" charset="2"/>
              </a:rPr>
            </a:br>
            <a:br>
              <a:rPr lang="da-DK" sz="4000" dirty="0">
                <a:sym typeface="Wingdings" pitchFamily="2" charset="2"/>
              </a:rPr>
            </a:br>
            <a:r>
              <a:rPr lang="da-DK" sz="4000" dirty="0">
                <a:sym typeface="Wingdings" pitchFamily="2" charset="2"/>
              </a:rPr>
              <a:t>I </a:t>
            </a:r>
            <a:r>
              <a:rPr lang="da-DK" sz="4000" dirty="0" err="1">
                <a:sym typeface="Wingdings" pitchFamily="2" charset="2"/>
              </a:rPr>
              <a:t>also</a:t>
            </a:r>
            <a:r>
              <a:rPr lang="da-DK" sz="4000" dirty="0">
                <a:sym typeface="Wingdings" pitchFamily="2" charset="2"/>
              </a:rPr>
              <a:t> have an </a:t>
            </a:r>
            <a:r>
              <a:rPr lang="da-DK" sz="4000" dirty="0" err="1">
                <a:sym typeface="Wingdings" pitchFamily="2" charset="2"/>
              </a:rPr>
              <a:t>example</a:t>
            </a:r>
            <a:r>
              <a:rPr lang="da-DK" sz="4000" dirty="0">
                <a:sym typeface="Wingdings" pitchFamily="2" charset="2"/>
              </a:rPr>
              <a:t> from an </a:t>
            </a:r>
            <a:r>
              <a:rPr lang="da-DK" sz="4000" dirty="0" err="1">
                <a:sym typeface="Wingdings" pitchFamily="2" charset="2"/>
              </a:rPr>
              <a:t>article</a:t>
            </a:r>
            <a:r>
              <a:rPr lang="da-DK" sz="4000" dirty="0">
                <a:sym typeface="Wingdings" pitchFamily="2" charset="2"/>
              </a:rPr>
              <a:t> </a:t>
            </a:r>
            <a:r>
              <a:rPr lang="da-DK" sz="4000" dirty="0" err="1">
                <a:sym typeface="Wingdings" pitchFamily="2" charset="2"/>
              </a:rPr>
              <a:t>where</a:t>
            </a:r>
            <a:r>
              <a:rPr lang="da-DK" sz="4000" dirty="0">
                <a:sym typeface="Wingdings" pitchFamily="2" charset="2"/>
              </a:rPr>
              <a:t> the </a:t>
            </a:r>
            <a:r>
              <a:rPr lang="da-DK" sz="4000" dirty="0" err="1">
                <a:sym typeface="Wingdings" pitchFamily="2" charset="2"/>
              </a:rPr>
              <a:t>framework</a:t>
            </a:r>
            <a:r>
              <a:rPr lang="da-DK" sz="4000" dirty="0">
                <a:sym typeface="Wingdings" pitchFamily="2" charset="2"/>
              </a:rPr>
              <a:t> is </a:t>
            </a:r>
            <a:r>
              <a:rPr lang="da-DK" sz="4000" dirty="0" err="1">
                <a:sym typeface="Wingdings" pitchFamily="2" charset="2"/>
              </a:rPr>
              <a:t>applied</a:t>
            </a:r>
            <a:br>
              <a:rPr lang="da-DK" sz="4000" dirty="0">
                <a:sym typeface="Wingdings" pitchFamily="2" charset="2"/>
              </a:rPr>
            </a:br>
            <a:br>
              <a:rPr lang="da-DK" sz="4000" dirty="0">
                <a:sym typeface="Wingdings" pitchFamily="2" charset="2"/>
              </a:rPr>
            </a:br>
            <a:r>
              <a:rPr lang="da-DK" sz="4000" dirty="0" err="1">
                <a:sym typeface="Wingdings" pitchFamily="2" charset="2"/>
              </a:rPr>
              <a:t>We</a:t>
            </a:r>
            <a:r>
              <a:rPr lang="da-DK" sz="4000" dirty="0">
                <a:sym typeface="Wingdings" pitchFamily="2" charset="2"/>
              </a:rPr>
              <a:t> </a:t>
            </a:r>
            <a:r>
              <a:rPr lang="da-DK" sz="4000" dirty="0" err="1">
                <a:sym typeface="Wingdings" pitchFamily="2" charset="2"/>
              </a:rPr>
              <a:t>can</a:t>
            </a:r>
            <a:r>
              <a:rPr lang="da-DK" sz="4000" dirty="0">
                <a:sym typeface="Wingdings" pitchFamily="2" charset="2"/>
              </a:rPr>
              <a:t> do it if </a:t>
            </a:r>
            <a:r>
              <a:rPr lang="da-DK" sz="4000" dirty="0" err="1">
                <a:sym typeface="Wingdings" pitchFamily="2" charset="2"/>
              </a:rPr>
              <a:t>you</a:t>
            </a:r>
            <a:r>
              <a:rPr lang="da-DK" sz="4000" dirty="0">
                <a:sym typeface="Wingdings" pitchFamily="2" charset="2"/>
              </a:rPr>
              <a:t> </a:t>
            </a:r>
            <a:r>
              <a:rPr lang="da-DK" sz="4000" dirty="0" err="1">
                <a:sym typeface="Wingdings" pitchFamily="2" charset="2"/>
              </a:rPr>
              <a:t>want</a:t>
            </a:r>
            <a:r>
              <a:rPr lang="da-DK" sz="4000" dirty="0">
                <a:sym typeface="Wingdings" pitchFamily="2" charset="2"/>
              </a:rPr>
              <a:t> – </a:t>
            </a:r>
            <a:br>
              <a:rPr lang="da-DK" sz="4000" dirty="0">
                <a:sym typeface="Wingdings" pitchFamily="2" charset="2"/>
              </a:rPr>
            </a:br>
            <a:r>
              <a:rPr lang="da-DK" sz="4000" dirty="0">
                <a:sym typeface="Wingdings" pitchFamily="2" charset="2"/>
              </a:rPr>
              <a:t>Or </a:t>
            </a:r>
            <a:r>
              <a:rPr lang="da-DK" sz="4000" dirty="0" err="1">
                <a:sym typeface="Wingdings" pitchFamily="2" charset="2"/>
              </a:rPr>
              <a:t>we</a:t>
            </a:r>
            <a:r>
              <a:rPr lang="da-DK" sz="4000" dirty="0">
                <a:sym typeface="Wingdings" pitchFamily="2" charset="2"/>
              </a:rPr>
              <a:t> </a:t>
            </a:r>
            <a:r>
              <a:rPr lang="da-DK" sz="4000" dirty="0" err="1">
                <a:sym typeface="Wingdings" pitchFamily="2" charset="2"/>
              </a:rPr>
              <a:t>can</a:t>
            </a:r>
            <a:r>
              <a:rPr lang="da-DK" sz="4000" dirty="0">
                <a:sym typeface="Wingdings" pitchFamily="2" charset="2"/>
              </a:rPr>
              <a:t> stop </a:t>
            </a:r>
            <a:r>
              <a:rPr lang="da-DK" sz="4000" dirty="0" err="1">
                <a:sym typeface="Wingdings" pitchFamily="2" charset="2"/>
              </a:rPr>
              <a:t>here</a:t>
            </a:r>
            <a:r>
              <a:rPr lang="da-DK" sz="4000" dirty="0">
                <a:sym typeface="Wingdings" pitchFamily="2" charset="2"/>
              </a:rPr>
              <a:t> </a:t>
            </a:r>
            <a:endParaRPr lang="da-DK" sz="4000" dirty="0"/>
          </a:p>
        </p:txBody>
      </p:sp>
    </p:spTree>
    <p:extLst>
      <p:ext uri="{BB962C8B-B14F-4D97-AF65-F5344CB8AC3E}">
        <p14:creationId xmlns:p14="http://schemas.microsoft.com/office/powerpoint/2010/main" val="202208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1EB101-10D7-1440-B33B-2C008109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 </a:t>
            </a:r>
            <a:r>
              <a:rPr lang="da-DK" dirty="0" err="1"/>
              <a:t>lecture</a:t>
            </a:r>
            <a:r>
              <a:rPr lang="da-DK" dirty="0"/>
              <a:t> by </a:t>
            </a:r>
            <a:r>
              <a:rPr lang="da-DK" dirty="0" err="1"/>
              <a:t>Friston</a:t>
            </a:r>
            <a:r>
              <a:rPr lang="da-DK" dirty="0"/>
              <a:t> himself. </a:t>
            </a:r>
            <a:r>
              <a:rPr lang="da-DK" dirty="0" err="1"/>
              <a:t>Pretty</a:t>
            </a:r>
            <a:r>
              <a:rPr lang="da-DK" dirty="0"/>
              <a:t> </a:t>
            </a:r>
            <a:r>
              <a:rPr lang="da-DK" dirty="0" err="1"/>
              <a:t>nice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3B2BE96-14EA-7C42-B950-DAFB4FE31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Provost’s</a:t>
            </a:r>
            <a:r>
              <a:rPr lang="da-DK" dirty="0"/>
              <a:t> </a:t>
            </a:r>
            <a:r>
              <a:rPr lang="da-DK" dirty="0" err="1"/>
              <a:t>Lecture</a:t>
            </a:r>
            <a:r>
              <a:rPr lang="da-DK" dirty="0"/>
              <a:t>: Karl </a:t>
            </a:r>
            <a:r>
              <a:rPr lang="da-DK" dirty="0" err="1"/>
              <a:t>Friston</a:t>
            </a:r>
            <a:r>
              <a:rPr lang="da-DK" dirty="0"/>
              <a:t> on “I Am </a:t>
            </a:r>
            <a:r>
              <a:rPr lang="da-DK" dirty="0" err="1"/>
              <a:t>Therefore</a:t>
            </a:r>
            <a:r>
              <a:rPr lang="da-DK" dirty="0"/>
              <a:t> I </a:t>
            </a:r>
            <a:r>
              <a:rPr lang="da-DK" dirty="0" err="1"/>
              <a:t>Think</a:t>
            </a:r>
            <a:r>
              <a:rPr lang="da-DK" dirty="0"/>
              <a:t>”</a:t>
            </a:r>
            <a:endParaRPr lang="da-DK" dirty="0">
              <a:hlinkClick r:id="rId2"/>
            </a:endParaRPr>
          </a:p>
          <a:p>
            <a:r>
              <a:rPr lang="da-DK" dirty="0">
                <a:hlinkClick r:id="rId2"/>
              </a:rPr>
              <a:t>https://www.youtube.com/watch?v=G_sQZeFRjR8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88575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4" descr="Et billede, der indeholder tekst, kort&#10;&#10;Automatisk genereret beskrivelse">
            <a:extLst>
              <a:ext uri="{FF2B5EF4-FFF2-40B4-BE49-F238E27FC236}">
                <a16:creationId xmlns:a16="http://schemas.microsoft.com/office/drawing/2014/main" id="{64F49413-B8B6-CA4B-99AF-2879F1FAF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936" y="0"/>
            <a:ext cx="7411064" cy="6858000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467AC578-9192-0643-88A3-BB4E99B9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776" y="3253105"/>
            <a:ext cx="4221480" cy="2324735"/>
          </a:xfrm>
        </p:spPr>
        <p:txBody>
          <a:bodyPr>
            <a:normAutofit/>
          </a:bodyPr>
          <a:lstStyle/>
          <a:p>
            <a:r>
              <a:rPr lang="da-DK" dirty="0"/>
              <a:t>The </a:t>
            </a:r>
            <a:r>
              <a:rPr lang="da-DK" dirty="0" err="1"/>
              <a:t>structure</a:t>
            </a:r>
            <a:r>
              <a:rPr lang="da-DK" dirty="0"/>
              <a:t> of the model</a:t>
            </a:r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87420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302E8-468C-DF48-A682-5E4EC47A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 simulation of </a:t>
            </a:r>
            <a:r>
              <a:rPr lang="da-DK" dirty="0" err="1"/>
              <a:t>reading</a:t>
            </a:r>
            <a:endParaRPr lang="da-DK" dirty="0"/>
          </a:p>
        </p:txBody>
      </p:sp>
      <p:pic>
        <p:nvPicPr>
          <p:cNvPr id="5" name="Pladsholder til indhold 4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E1F080AC-57BC-B241-9971-74E2D5E22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69923" y="3180566"/>
            <a:ext cx="1606550" cy="1705720"/>
          </a:xfrm>
        </p:spPr>
      </p:pic>
      <p:pic>
        <p:nvPicPr>
          <p:cNvPr id="7" name="Billede 6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B049C3D2-8D7B-5249-BBC2-8BBDF9CDD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207" y="3150666"/>
            <a:ext cx="1705720" cy="1725554"/>
          </a:xfrm>
          <a:prstGeom prst="rect">
            <a:avLst/>
          </a:prstGeom>
        </p:spPr>
      </p:pic>
      <p:sp>
        <p:nvSpPr>
          <p:cNvPr id="10" name="Pladsholder til indhold 2">
            <a:extLst>
              <a:ext uri="{FF2B5EF4-FFF2-40B4-BE49-F238E27FC236}">
                <a16:creationId xmlns:a16="http://schemas.microsoft.com/office/drawing/2014/main" id="{C873E4E4-EC61-F744-AD52-0C4853A1CC37}"/>
              </a:ext>
            </a:extLst>
          </p:cNvPr>
          <p:cNvSpPr txBox="1">
            <a:spLocks/>
          </p:cNvSpPr>
          <p:nvPr/>
        </p:nvSpPr>
        <p:spPr>
          <a:xfrm>
            <a:off x="6654506" y="2136673"/>
            <a:ext cx="4353775" cy="568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And </a:t>
            </a:r>
            <a:r>
              <a:rPr lang="da-DK" dirty="0" err="1"/>
              <a:t>toy</a:t>
            </a:r>
            <a:r>
              <a:rPr lang="da-DK" dirty="0"/>
              <a:t> ”</a:t>
            </a:r>
            <a:r>
              <a:rPr lang="da-DK" dirty="0" err="1"/>
              <a:t>words</a:t>
            </a:r>
            <a:r>
              <a:rPr lang="da-DK" dirty="0"/>
              <a:t>” and ”</a:t>
            </a:r>
            <a:r>
              <a:rPr lang="da-DK" dirty="0" err="1"/>
              <a:t>letter”s</a:t>
            </a:r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10A0D81D-8515-4E41-9569-AA6F0BDF9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151" y="2704681"/>
            <a:ext cx="3261360" cy="2935225"/>
          </a:xfrm>
          <a:prstGeom prst="rect">
            <a:avLst/>
          </a:prstGeom>
        </p:spPr>
      </p:pic>
      <p:pic>
        <p:nvPicPr>
          <p:cNvPr id="13" name="Billede 12" descr="Et billede, der indeholder kat&#10;&#10;Automatisk genereret beskrivelse">
            <a:extLst>
              <a:ext uri="{FF2B5EF4-FFF2-40B4-BE49-F238E27FC236}">
                <a16:creationId xmlns:a16="http://schemas.microsoft.com/office/drawing/2014/main" id="{1F70BF00-489C-CF41-876E-14CF466C9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159" y="3150666"/>
            <a:ext cx="1666052" cy="1745388"/>
          </a:xfrm>
          <a:prstGeom prst="rect">
            <a:avLst/>
          </a:prstGeom>
        </p:spPr>
      </p:pic>
      <p:sp>
        <p:nvSpPr>
          <p:cNvPr id="14" name="Pladsholder til indhold 2">
            <a:extLst>
              <a:ext uri="{FF2B5EF4-FFF2-40B4-BE49-F238E27FC236}">
                <a16:creationId xmlns:a16="http://schemas.microsoft.com/office/drawing/2014/main" id="{9D4CE190-80E4-B74A-BBDC-78E5A00C8BE0}"/>
              </a:ext>
            </a:extLst>
          </p:cNvPr>
          <p:cNvSpPr txBox="1">
            <a:spLocks/>
          </p:cNvSpPr>
          <p:nvPr/>
        </p:nvSpPr>
        <p:spPr>
          <a:xfrm>
            <a:off x="1243220" y="2136673"/>
            <a:ext cx="4353775" cy="568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With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possible</a:t>
            </a:r>
            <a:r>
              <a:rPr lang="da-DK" dirty="0"/>
              <a:t> </a:t>
            </a:r>
            <a:r>
              <a:rPr lang="da-DK" dirty="0" err="1"/>
              <a:t>sentences</a:t>
            </a:r>
            <a:endParaRPr lang="da-DK" dirty="0"/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22562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4">
            <a:extLst>
              <a:ext uri="{FF2B5EF4-FFF2-40B4-BE49-F238E27FC236}">
                <a16:creationId xmlns:a16="http://schemas.microsoft.com/office/drawing/2014/main" id="{3974ADF2-5B68-294B-A23F-534DBE0F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27" y="60960"/>
            <a:ext cx="10847545" cy="67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75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9C73B2-E781-FE41-ADDA-EC37C70B0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Behavioural</a:t>
            </a:r>
            <a:r>
              <a:rPr lang="da-DK" dirty="0"/>
              <a:t> </a:t>
            </a:r>
            <a:r>
              <a:rPr lang="da-DK" dirty="0" err="1"/>
              <a:t>results</a:t>
            </a:r>
            <a:endParaRPr lang="da-DK" dirty="0"/>
          </a:p>
        </p:txBody>
      </p:sp>
      <p:pic>
        <p:nvPicPr>
          <p:cNvPr id="11" name="Pladsholder til indhold 10" descr="Et billede, der indeholder mad&#10;&#10;Automatisk genereret beskrivelse">
            <a:extLst>
              <a:ext uri="{FF2B5EF4-FFF2-40B4-BE49-F238E27FC236}">
                <a16:creationId xmlns:a16="http://schemas.microsoft.com/office/drawing/2014/main" id="{BA1D6EA3-7DDF-D04A-BBFC-F5449B399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957" r="6328" b="8056"/>
          <a:stretch/>
        </p:blipFill>
        <p:spPr>
          <a:xfrm>
            <a:off x="5253890" y="3560591"/>
            <a:ext cx="6099910" cy="2779249"/>
          </a:xfrm>
        </p:spPr>
      </p:pic>
      <p:pic>
        <p:nvPicPr>
          <p:cNvPr id="13" name="Billede 12" descr="Et billede, der indeholder skiløb, sidder, kvinde, hvid&#10;&#10;Automatisk genereret beskrivelse">
            <a:extLst>
              <a:ext uri="{FF2B5EF4-FFF2-40B4-BE49-F238E27FC236}">
                <a16:creationId xmlns:a16="http://schemas.microsoft.com/office/drawing/2014/main" id="{C2067901-2E15-544B-A56B-D2A1BB0031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594" r="4308" b="12987"/>
          <a:stretch/>
        </p:blipFill>
        <p:spPr>
          <a:xfrm>
            <a:off x="5108009" y="1690688"/>
            <a:ext cx="6245791" cy="1569720"/>
          </a:xfrm>
          <a:prstGeom prst="rect">
            <a:avLst/>
          </a:prstGeom>
        </p:spPr>
      </p:pic>
      <p:sp>
        <p:nvSpPr>
          <p:cNvPr id="14" name="Pladsholder til indhold 2">
            <a:extLst>
              <a:ext uri="{FF2B5EF4-FFF2-40B4-BE49-F238E27FC236}">
                <a16:creationId xmlns:a16="http://schemas.microsoft.com/office/drawing/2014/main" id="{E3E32F14-DD79-664C-ABE6-6465E698EAB7}"/>
              </a:ext>
            </a:extLst>
          </p:cNvPr>
          <p:cNvSpPr txBox="1">
            <a:spLocks/>
          </p:cNvSpPr>
          <p:nvPr/>
        </p:nvSpPr>
        <p:spPr>
          <a:xfrm>
            <a:off x="754234" y="2191544"/>
            <a:ext cx="4353775" cy="568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/>
              <a:t>Eye</a:t>
            </a:r>
            <a:r>
              <a:rPr lang="da-DK" dirty="0"/>
              <a:t> </a:t>
            </a:r>
            <a:r>
              <a:rPr lang="da-DK" dirty="0" err="1"/>
              <a:t>movements</a:t>
            </a:r>
            <a:endParaRPr lang="da-DK" dirty="0"/>
          </a:p>
          <a:p>
            <a:pPr lvl="1"/>
            <a:endParaRPr lang="da-DK" dirty="0"/>
          </a:p>
        </p:txBody>
      </p:sp>
      <p:sp>
        <p:nvSpPr>
          <p:cNvPr id="15" name="Pladsholder til indhold 2">
            <a:extLst>
              <a:ext uri="{FF2B5EF4-FFF2-40B4-BE49-F238E27FC236}">
                <a16:creationId xmlns:a16="http://schemas.microsoft.com/office/drawing/2014/main" id="{75054A91-165F-9148-9B7D-16D7CF00147F}"/>
              </a:ext>
            </a:extLst>
          </p:cNvPr>
          <p:cNvSpPr txBox="1">
            <a:spLocks/>
          </p:cNvSpPr>
          <p:nvPr/>
        </p:nvSpPr>
        <p:spPr>
          <a:xfrm>
            <a:off x="754233" y="4883308"/>
            <a:ext cx="4353775" cy="568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And </a:t>
            </a:r>
            <a:r>
              <a:rPr lang="da-DK" dirty="0" err="1"/>
              <a:t>predictions</a:t>
            </a:r>
            <a:endParaRPr lang="da-DK" dirty="0"/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96459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4A807-C9B4-D047-ABD3-89DC0F13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ladsholder til indhold 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5EE2CE1E-F34A-EF45-B05B-6F6C640C6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174"/>
          <a:stretch/>
        </p:blipFill>
        <p:spPr>
          <a:xfrm>
            <a:off x="1230630" y="365125"/>
            <a:ext cx="9730740" cy="6233379"/>
          </a:xfrm>
        </p:spPr>
      </p:pic>
    </p:spTree>
    <p:extLst>
      <p:ext uri="{BB962C8B-B14F-4D97-AF65-F5344CB8AC3E}">
        <p14:creationId xmlns:p14="http://schemas.microsoft.com/office/powerpoint/2010/main" val="2451977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20527-55D1-524C-9578-FA7E997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ladsholder til indhold 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C4483A62-304C-214C-B07F-30AC3B645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6455115" cy="4351338"/>
          </a:xfrm>
        </p:spPr>
      </p:pic>
      <p:pic>
        <p:nvPicPr>
          <p:cNvPr id="7" name="Billede 6" descr="Et billede, der indeholder tekst, kort&#10;&#10;Automatisk genereret beskrivelse">
            <a:extLst>
              <a:ext uri="{FF2B5EF4-FFF2-40B4-BE49-F238E27FC236}">
                <a16:creationId xmlns:a16="http://schemas.microsoft.com/office/drawing/2014/main" id="{64614C4C-6A5A-5D44-AE30-42AEE84A6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757" y="2836863"/>
            <a:ext cx="82550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65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C16AE-D149-0142-9F85-E700C3156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6964"/>
            <a:ext cx="2749378" cy="1325563"/>
          </a:xfrm>
        </p:spPr>
        <p:txBody>
          <a:bodyPr/>
          <a:lstStyle/>
          <a:p>
            <a:r>
              <a:rPr lang="da-DK" dirty="0"/>
              <a:t>Karl </a:t>
            </a:r>
            <a:r>
              <a:rPr lang="da-DK" dirty="0" err="1"/>
              <a:t>Friston</a:t>
            </a:r>
            <a:endParaRPr lang="da-DK" dirty="0"/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57C66346-6D82-C746-AB72-AD478CA41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7293" y="474368"/>
            <a:ext cx="3319849" cy="3319849"/>
          </a:xfrm>
          <a:prstGeom prst="rect">
            <a:avLst/>
          </a:prstGeom>
        </p:spPr>
      </p:pic>
      <p:sp>
        <p:nvSpPr>
          <p:cNvPr id="5" name="Pladsholder til indhold 2">
            <a:extLst>
              <a:ext uri="{FF2B5EF4-FFF2-40B4-BE49-F238E27FC236}">
                <a16:creationId xmlns:a16="http://schemas.microsoft.com/office/drawing/2014/main" id="{3AE306EC-2781-244A-8BD8-29114B59F379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8644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/>
              <a:t>Creator</a:t>
            </a:r>
            <a:r>
              <a:rPr lang="da-DK" dirty="0"/>
              <a:t> of SPM </a:t>
            </a:r>
          </a:p>
          <a:p>
            <a:r>
              <a:rPr lang="da-DK" dirty="0"/>
              <a:t>Background in </a:t>
            </a:r>
            <a:r>
              <a:rPr lang="da-DK" dirty="0" err="1"/>
              <a:t>physics</a:t>
            </a:r>
            <a:r>
              <a:rPr lang="da-DK" dirty="0"/>
              <a:t> and </a:t>
            </a:r>
            <a:r>
              <a:rPr lang="da-DK" dirty="0" err="1"/>
              <a:t>neuroscience</a:t>
            </a:r>
            <a:endParaRPr lang="da-DK" dirty="0"/>
          </a:p>
          <a:p>
            <a:r>
              <a:rPr lang="da-DK" dirty="0"/>
              <a:t>At </a:t>
            </a:r>
            <a:r>
              <a:rPr lang="da-DK" dirty="0" err="1"/>
              <a:t>University</a:t>
            </a:r>
            <a:r>
              <a:rPr lang="da-DK" dirty="0"/>
              <a:t> College London</a:t>
            </a:r>
          </a:p>
          <a:p>
            <a:r>
              <a:rPr lang="da-DK" dirty="0" err="1"/>
              <a:t>Respected</a:t>
            </a:r>
            <a:r>
              <a:rPr lang="da-DK" dirty="0"/>
              <a:t> and </a:t>
            </a:r>
            <a:r>
              <a:rPr lang="da-DK" dirty="0" err="1"/>
              <a:t>controversial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6" name="Pladsholder til indhold 3">
            <a:extLst>
              <a:ext uri="{FF2B5EF4-FFF2-40B4-BE49-F238E27FC236}">
                <a16:creationId xmlns:a16="http://schemas.microsoft.com/office/drawing/2014/main" id="{2705E2B8-5C35-6349-8986-60DB1826C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7827" y="1781825"/>
            <a:ext cx="1606029" cy="2203894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45907B67-C0BA-B442-9994-830D5B87A0E0}"/>
              </a:ext>
            </a:extLst>
          </p:cNvPr>
          <p:cNvSpPr txBox="1">
            <a:spLocks/>
          </p:cNvSpPr>
          <p:nvPr/>
        </p:nvSpPr>
        <p:spPr>
          <a:xfrm>
            <a:off x="9689033" y="3985719"/>
            <a:ext cx="23836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z="3200" dirty="0"/>
              <a:t>Jakob </a:t>
            </a:r>
            <a:r>
              <a:rPr lang="da-DK" sz="3200" dirty="0" err="1"/>
              <a:t>Hohwy</a:t>
            </a:r>
            <a:endParaRPr lang="da-DK" sz="3200" dirty="0"/>
          </a:p>
        </p:txBody>
      </p:sp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78FEB99A-CCDF-B44B-BDAD-26744EAF0E24}"/>
              </a:ext>
            </a:extLst>
          </p:cNvPr>
          <p:cNvSpPr txBox="1">
            <a:spLocks/>
          </p:cNvSpPr>
          <p:nvPr/>
        </p:nvSpPr>
        <p:spPr>
          <a:xfrm>
            <a:off x="7186066" y="5117641"/>
            <a:ext cx="5005934" cy="1864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a-DK" dirty="0" err="1"/>
              <a:t>Monash</a:t>
            </a:r>
            <a:r>
              <a:rPr lang="da-DK" dirty="0"/>
              <a:t>, Melbourne</a:t>
            </a:r>
          </a:p>
          <a:p>
            <a:pPr marL="0" indent="0" algn="r">
              <a:buNone/>
            </a:pPr>
            <a:r>
              <a:rPr lang="da-DK" dirty="0" err="1"/>
              <a:t>Philosophy</a:t>
            </a:r>
            <a:r>
              <a:rPr lang="da-DK" dirty="0"/>
              <a:t> and </a:t>
            </a:r>
            <a:r>
              <a:rPr lang="da-DK" dirty="0" err="1"/>
              <a:t>neuroscience</a:t>
            </a:r>
            <a:endParaRPr lang="da-DK" dirty="0"/>
          </a:p>
          <a:p>
            <a:pPr marL="0" indent="0" algn="r">
              <a:buNone/>
            </a:pPr>
            <a:r>
              <a:rPr lang="da-DK" dirty="0"/>
              <a:t>Danish – and </a:t>
            </a:r>
            <a:r>
              <a:rPr lang="da-DK" dirty="0" err="1"/>
              <a:t>he</a:t>
            </a:r>
            <a:r>
              <a:rPr lang="da-DK" dirty="0"/>
              <a:t> </a:t>
            </a:r>
            <a:r>
              <a:rPr lang="da-DK" dirty="0" err="1"/>
              <a:t>knows</a:t>
            </a:r>
            <a:r>
              <a:rPr lang="da-DK" dirty="0"/>
              <a:t> Josh!</a:t>
            </a:r>
          </a:p>
        </p:txBody>
      </p:sp>
    </p:spTree>
    <p:extLst>
      <p:ext uri="{BB962C8B-B14F-4D97-AF65-F5344CB8AC3E}">
        <p14:creationId xmlns:p14="http://schemas.microsoft.com/office/powerpoint/2010/main" val="363137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8C8D3-6B3D-814E-AEFA-BE04F1BB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Ambition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91415AB-E4F0-F34B-8E09-0C39A9609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 err="1"/>
              <a:t>Attempts</a:t>
            </a:r>
            <a:r>
              <a:rPr lang="da-DK" dirty="0"/>
              <a:t> to </a:t>
            </a:r>
            <a:r>
              <a:rPr lang="da-DK" dirty="0" err="1"/>
              <a:t>unite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Robotics</a:t>
            </a:r>
            <a:r>
              <a:rPr lang="da-DK" dirty="0"/>
              <a:t>, </a:t>
            </a:r>
            <a:r>
              <a:rPr lang="da-DK" dirty="0" err="1"/>
              <a:t>biology</a:t>
            </a:r>
            <a:r>
              <a:rPr lang="da-DK" dirty="0"/>
              <a:t>, </a:t>
            </a:r>
            <a:r>
              <a:rPr lang="da-DK" dirty="0" err="1"/>
              <a:t>neuroscience</a:t>
            </a:r>
            <a:r>
              <a:rPr lang="da-DK" dirty="0"/>
              <a:t>, </a:t>
            </a:r>
            <a:r>
              <a:rPr lang="da-DK" dirty="0" err="1"/>
              <a:t>cognitive</a:t>
            </a:r>
            <a:r>
              <a:rPr lang="da-DK" dirty="0"/>
              <a:t> science, </a:t>
            </a:r>
            <a:r>
              <a:rPr lang="da-DK" dirty="0" err="1"/>
              <a:t>psychology</a:t>
            </a:r>
            <a:r>
              <a:rPr lang="da-DK" dirty="0"/>
              <a:t>, </a:t>
            </a:r>
            <a:r>
              <a:rPr lang="da-DK" dirty="0" err="1"/>
              <a:t>economics</a:t>
            </a:r>
            <a:r>
              <a:rPr lang="da-DK" dirty="0"/>
              <a:t> and social </a:t>
            </a:r>
            <a:r>
              <a:rPr lang="da-DK" dirty="0" err="1"/>
              <a:t>sciences</a:t>
            </a:r>
            <a:r>
              <a:rPr lang="da-DK" dirty="0"/>
              <a:t> in general</a:t>
            </a:r>
          </a:p>
          <a:p>
            <a:pPr lvl="1"/>
            <a:r>
              <a:rPr lang="da-DK" dirty="0"/>
              <a:t>”The </a:t>
            </a:r>
            <a:r>
              <a:rPr lang="da-DK" dirty="0" err="1"/>
              <a:t>sciences</a:t>
            </a:r>
            <a:r>
              <a:rPr lang="da-DK" dirty="0"/>
              <a:t> of </a:t>
            </a:r>
            <a:r>
              <a:rPr lang="da-DK" dirty="0" err="1"/>
              <a:t>life</a:t>
            </a:r>
            <a:r>
              <a:rPr lang="da-DK" dirty="0"/>
              <a:t>, mind, </a:t>
            </a:r>
            <a:r>
              <a:rPr lang="da-DK" dirty="0" err="1"/>
              <a:t>brain</a:t>
            </a:r>
            <a:r>
              <a:rPr lang="da-DK" dirty="0"/>
              <a:t> and society”</a:t>
            </a:r>
          </a:p>
          <a:p>
            <a:pPr lvl="1"/>
            <a:endParaRPr lang="da-DK" dirty="0"/>
          </a:p>
          <a:p>
            <a:r>
              <a:rPr lang="da-DK" dirty="0" err="1"/>
              <a:t>Subsumes</a:t>
            </a:r>
            <a:r>
              <a:rPr lang="da-DK" dirty="0"/>
              <a:t> or </a:t>
            </a:r>
            <a:r>
              <a:rPr lang="da-DK" dirty="0" err="1"/>
              <a:t>generalizes</a:t>
            </a:r>
            <a:r>
              <a:rPr lang="da-DK" dirty="0"/>
              <a:t> </a:t>
            </a:r>
            <a:r>
              <a:rPr lang="da-DK" dirty="0" err="1"/>
              <a:t>many</a:t>
            </a:r>
            <a:r>
              <a:rPr lang="da-DK" dirty="0"/>
              <a:t> </a:t>
            </a:r>
            <a:r>
              <a:rPr lang="da-DK" dirty="0" err="1"/>
              <a:t>theories</a:t>
            </a:r>
            <a:r>
              <a:rPr lang="da-DK" dirty="0"/>
              <a:t> </a:t>
            </a:r>
            <a:r>
              <a:rPr lang="da-DK" dirty="0" err="1"/>
              <a:t>within</a:t>
            </a:r>
            <a:r>
              <a:rPr lang="da-DK" dirty="0"/>
              <a:t> </a:t>
            </a:r>
            <a:r>
              <a:rPr lang="da-DK" dirty="0" err="1"/>
              <a:t>cognitive</a:t>
            </a:r>
            <a:r>
              <a:rPr lang="da-DK" dirty="0"/>
              <a:t> science and </a:t>
            </a:r>
            <a:r>
              <a:rPr lang="da-DK" dirty="0" err="1"/>
              <a:t>biology</a:t>
            </a:r>
            <a:endParaRPr lang="da-DK" dirty="0"/>
          </a:p>
          <a:p>
            <a:pPr lvl="1"/>
            <a:r>
              <a:rPr lang="da-DK" dirty="0" err="1"/>
              <a:t>Reinforcement</a:t>
            </a:r>
            <a:r>
              <a:rPr lang="da-DK" dirty="0"/>
              <a:t> </a:t>
            </a:r>
            <a:r>
              <a:rPr lang="da-DK" dirty="0" err="1"/>
              <a:t>learning</a:t>
            </a:r>
            <a:r>
              <a:rPr lang="da-DK" dirty="0"/>
              <a:t>, </a:t>
            </a:r>
            <a:r>
              <a:rPr lang="da-DK" dirty="0" err="1"/>
              <a:t>expected</a:t>
            </a:r>
            <a:r>
              <a:rPr lang="da-DK" dirty="0"/>
              <a:t> </a:t>
            </a:r>
            <a:r>
              <a:rPr lang="da-DK" dirty="0" err="1"/>
              <a:t>utility</a:t>
            </a:r>
            <a:r>
              <a:rPr lang="da-DK" dirty="0"/>
              <a:t> </a:t>
            </a:r>
            <a:r>
              <a:rPr lang="da-DK" dirty="0" err="1"/>
              <a:t>theory</a:t>
            </a:r>
            <a:r>
              <a:rPr lang="da-DK" dirty="0"/>
              <a:t>, </a:t>
            </a:r>
            <a:r>
              <a:rPr lang="da-DK" dirty="0" err="1"/>
              <a:t>bayesian</a:t>
            </a:r>
            <a:r>
              <a:rPr lang="da-DK" dirty="0"/>
              <a:t> </a:t>
            </a:r>
            <a:r>
              <a:rPr lang="da-DK" dirty="0" err="1"/>
              <a:t>brain</a:t>
            </a:r>
            <a:r>
              <a:rPr lang="da-DK" dirty="0"/>
              <a:t>, </a:t>
            </a:r>
            <a:r>
              <a:rPr lang="da-DK" dirty="0" err="1"/>
              <a:t>predictive</a:t>
            </a:r>
            <a:r>
              <a:rPr lang="da-DK" dirty="0"/>
              <a:t> </a:t>
            </a:r>
            <a:r>
              <a:rPr lang="da-DK" dirty="0" err="1"/>
              <a:t>coding</a:t>
            </a:r>
            <a:r>
              <a:rPr lang="da-DK" dirty="0"/>
              <a:t>, </a:t>
            </a:r>
            <a:r>
              <a:rPr lang="da-DK" dirty="0" err="1"/>
              <a:t>self-organization</a:t>
            </a:r>
            <a:r>
              <a:rPr lang="da-DK" dirty="0"/>
              <a:t>, </a:t>
            </a:r>
            <a:r>
              <a:rPr lang="da-DK" dirty="0" err="1"/>
              <a:t>homeostasis</a:t>
            </a:r>
            <a:r>
              <a:rPr lang="da-DK" dirty="0"/>
              <a:t>, </a:t>
            </a:r>
            <a:r>
              <a:rPr lang="da-DK" dirty="0" err="1"/>
              <a:t>explore</a:t>
            </a:r>
            <a:r>
              <a:rPr lang="da-DK" dirty="0"/>
              <a:t>/</a:t>
            </a:r>
            <a:r>
              <a:rPr lang="da-DK" dirty="0" err="1"/>
              <a:t>exploit</a:t>
            </a:r>
            <a:endParaRPr lang="da-DK" dirty="0"/>
          </a:p>
          <a:p>
            <a:pPr lvl="1"/>
            <a:r>
              <a:rPr lang="da-DK" dirty="0"/>
              <a:t>Etc.</a:t>
            </a:r>
          </a:p>
          <a:p>
            <a:pPr lvl="1"/>
            <a:endParaRPr lang="da-DK" dirty="0"/>
          </a:p>
          <a:p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first</a:t>
            </a:r>
            <a:r>
              <a:rPr lang="da-DK" dirty="0"/>
              <a:t> principles from </a:t>
            </a:r>
            <a:r>
              <a:rPr lang="da-DK" dirty="0" err="1"/>
              <a:t>statistical</a:t>
            </a:r>
            <a:r>
              <a:rPr lang="da-DK" dirty="0"/>
              <a:t> </a:t>
            </a:r>
            <a:r>
              <a:rPr lang="da-DK" dirty="0" err="1"/>
              <a:t>physics</a:t>
            </a:r>
            <a:endParaRPr lang="da-DK" dirty="0"/>
          </a:p>
          <a:p>
            <a:r>
              <a:rPr lang="da-DK" dirty="0" err="1"/>
              <a:t>Mathematically</a:t>
            </a:r>
            <a:r>
              <a:rPr lang="da-DK" dirty="0"/>
              <a:t> and </a:t>
            </a:r>
            <a:r>
              <a:rPr lang="da-DK" dirty="0" err="1"/>
              <a:t>neuroscientifically</a:t>
            </a:r>
            <a:r>
              <a:rPr lang="da-DK" dirty="0"/>
              <a:t> </a:t>
            </a:r>
            <a:r>
              <a:rPr lang="da-DK" dirty="0" err="1"/>
              <a:t>implementable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23882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2F962-8831-4340-9519-A5C5B00E5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basic </a:t>
            </a:r>
            <a:r>
              <a:rPr lang="da-DK" dirty="0" err="1"/>
              <a:t>idea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741EB05-24D9-6645-BA7A-C1CA107FB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a-DK" dirty="0" err="1"/>
              <a:t>Humans</a:t>
            </a:r>
            <a:r>
              <a:rPr lang="da-DK" dirty="0"/>
              <a:t> (and </a:t>
            </a:r>
            <a:r>
              <a:rPr lang="da-DK" dirty="0" err="1"/>
              <a:t>living</a:t>
            </a:r>
            <a:r>
              <a:rPr lang="da-DK" dirty="0"/>
              <a:t> systems in general) is</a:t>
            </a:r>
          </a:p>
          <a:p>
            <a:pPr lvl="1"/>
            <a:r>
              <a:rPr lang="da-DK" dirty="0"/>
              <a:t>A </a:t>
            </a:r>
            <a:r>
              <a:rPr lang="da-DK" dirty="0" err="1"/>
              <a:t>statistical</a:t>
            </a:r>
            <a:r>
              <a:rPr lang="da-DK" dirty="0"/>
              <a:t> model of </a:t>
            </a:r>
            <a:r>
              <a:rPr lang="da-DK" dirty="0" err="1"/>
              <a:t>its</a:t>
            </a:r>
            <a:r>
              <a:rPr lang="da-DK" dirty="0"/>
              <a:t> </a:t>
            </a:r>
            <a:r>
              <a:rPr lang="da-DK" dirty="0" err="1"/>
              <a:t>environment</a:t>
            </a:r>
            <a:r>
              <a:rPr lang="da-DK" dirty="0"/>
              <a:t> / the </a:t>
            </a:r>
            <a:r>
              <a:rPr lang="da-DK" dirty="0" err="1"/>
              <a:t>world</a:t>
            </a:r>
            <a:endParaRPr lang="da-DK" dirty="0"/>
          </a:p>
          <a:p>
            <a:pPr lvl="1"/>
            <a:r>
              <a:rPr lang="da-DK" dirty="0" err="1"/>
              <a:t>Which</a:t>
            </a:r>
            <a:r>
              <a:rPr lang="da-DK" dirty="0"/>
              <a:t> is </a:t>
            </a:r>
            <a:r>
              <a:rPr lang="da-DK" dirty="0" err="1"/>
              <a:t>continually</a:t>
            </a:r>
            <a:r>
              <a:rPr lang="da-DK" dirty="0"/>
              <a:t> </a:t>
            </a:r>
            <a:r>
              <a:rPr lang="da-DK" dirty="0" err="1"/>
              <a:t>updated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on feedback from the </a:t>
            </a:r>
            <a:r>
              <a:rPr lang="da-DK" dirty="0" err="1"/>
              <a:t>world</a:t>
            </a:r>
            <a:endParaRPr lang="da-DK" dirty="0"/>
          </a:p>
          <a:p>
            <a:pPr lvl="1"/>
            <a:endParaRPr lang="da-DK" dirty="0"/>
          </a:p>
          <a:p>
            <a:r>
              <a:rPr lang="da-DK" dirty="0"/>
              <a:t>Not </a:t>
            </a:r>
            <a:r>
              <a:rPr lang="da-DK" dirty="0" err="1"/>
              <a:t>only</a:t>
            </a:r>
            <a:r>
              <a:rPr lang="da-DK" dirty="0"/>
              <a:t> do </a:t>
            </a:r>
            <a:r>
              <a:rPr lang="da-DK" dirty="0" err="1"/>
              <a:t>living</a:t>
            </a:r>
            <a:r>
              <a:rPr lang="da-DK" dirty="0"/>
              <a:t> </a:t>
            </a:r>
            <a:r>
              <a:rPr lang="da-DK" dirty="0" err="1"/>
              <a:t>things</a:t>
            </a:r>
            <a:r>
              <a:rPr lang="da-DK" i="1" dirty="0"/>
              <a:t> </a:t>
            </a:r>
            <a:r>
              <a:rPr lang="da-DK" dirty="0"/>
              <a:t>do </a:t>
            </a:r>
            <a:r>
              <a:rPr lang="da-DK" dirty="0" err="1"/>
              <a:t>this</a:t>
            </a:r>
            <a:endParaRPr lang="da-DK" dirty="0"/>
          </a:p>
          <a:p>
            <a:r>
              <a:rPr lang="da-DK" dirty="0"/>
              <a:t>It is </a:t>
            </a:r>
            <a:r>
              <a:rPr lang="da-DK" i="1" dirty="0"/>
              <a:t>all </a:t>
            </a:r>
            <a:r>
              <a:rPr lang="da-DK" i="1" dirty="0" err="1"/>
              <a:t>they</a:t>
            </a:r>
            <a:r>
              <a:rPr lang="da-DK" i="1" dirty="0"/>
              <a:t> do</a:t>
            </a:r>
            <a:r>
              <a:rPr lang="da-DK" dirty="0"/>
              <a:t>, </a:t>
            </a:r>
            <a:r>
              <a:rPr lang="da-DK" i="1" dirty="0"/>
              <a:t>per definition</a:t>
            </a:r>
          </a:p>
          <a:p>
            <a:endParaRPr lang="da-DK" i="1" dirty="0"/>
          </a:p>
          <a:p>
            <a:r>
              <a:rPr lang="da-DK" dirty="0"/>
              <a:t>This is general for </a:t>
            </a:r>
            <a:r>
              <a:rPr lang="da-DK" i="1" dirty="0"/>
              <a:t>all </a:t>
            </a:r>
            <a:r>
              <a:rPr lang="da-DK" i="1" dirty="0" err="1"/>
              <a:t>self</a:t>
            </a:r>
            <a:r>
              <a:rPr lang="da-DK" i="1" dirty="0"/>
              <a:t>-organising systems</a:t>
            </a:r>
          </a:p>
          <a:p>
            <a:r>
              <a:rPr lang="da-DK" i="1" dirty="0" err="1"/>
              <a:t>Across</a:t>
            </a:r>
            <a:r>
              <a:rPr lang="da-DK" i="1" dirty="0"/>
              <a:t> </a:t>
            </a:r>
            <a:r>
              <a:rPr lang="da-DK" dirty="0" err="1"/>
              <a:t>spatial</a:t>
            </a:r>
            <a:r>
              <a:rPr lang="da-DK" dirty="0"/>
              <a:t> and temporal </a:t>
            </a:r>
            <a:r>
              <a:rPr lang="da-DK" dirty="0" err="1"/>
              <a:t>scales</a:t>
            </a:r>
            <a:endParaRPr lang="da-DK" dirty="0"/>
          </a:p>
          <a:p>
            <a:pPr lvl="1"/>
            <a:r>
              <a:rPr lang="da-DK" dirty="0"/>
              <a:t>From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bodies</a:t>
            </a:r>
            <a:r>
              <a:rPr lang="da-DK" dirty="0"/>
              <a:t> to </a:t>
            </a:r>
            <a:r>
              <a:rPr lang="da-DK" dirty="0" err="1"/>
              <a:t>cities</a:t>
            </a:r>
            <a:r>
              <a:rPr lang="da-DK" dirty="0"/>
              <a:t> and </a:t>
            </a:r>
            <a:r>
              <a:rPr lang="da-DK" dirty="0" err="1"/>
              <a:t>cultures</a:t>
            </a:r>
            <a:endParaRPr lang="da-DK" dirty="0"/>
          </a:p>
          <a:p>
            <a:pPr lvl="1"/>
            <a:r>
              <a:rPr lang="da-DK" dirty="0"/>
              <a:t>From </a:t>
            </a:r>
            <a:r>
              <a:rPr lang="da-DK" dirty="0" err="1"/>
              <a:t>saccades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learning</a:t>
            </a:r>
            <a:r>
              <a:rPr lang="da-DK" dirty="0"/>
              <a:t> to evolution</a:t>
            </a:r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3767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FE0FD88-04E9-4A41-9F55-C65F9D0AD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5540"/>
            <a:ext cx="10515600" cy="2026920"/>
          </a:xfrm>
        </p:spPr>
        <p:txBody>
          <a:bodyPr/>
          <a:lstStyle/>
          <a:p>
            <a:pPr marL="0" indent="0" algn="ctr">
              <a:buNone/>
            </a:pPr>
            <a:r>
              <a:rPr lang="da-DK" dirty="0" err="1"/>
              <a:t>Awesome</a:t>
            </a:r>
            <a:endParaRPr lang="da-DK" dirty="0"/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/>
              <a:t>But </a:t>
            </a:r>
            <a:r>
              <a:rPr lang="da-DK" dirty="0" err="1"/>
              <a:t>why</a:t>
            </a:r>
            <a:r>
              <a:rPr lang="da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23646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31EF55-2827-3144-9492-B9987CB2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We</a:t>
            </a:r>
            <a:r>
              <a:rPr lang="da-DK" dirty="0"/>
              <a:t> start from the </a:t>
            </a:r>
            <a:r>
              <a:rPr lang="da-DK" dirty="0" err="1"/>
              <a:t>beginning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B28A0B0-FCEA-794E-B6A4-A69CA7E15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da-DK" dirty="0" err="1"/>
              <a:t>Existence</a:t>
            </a:r>
            <a:r>
              <a:rPr lang="da-DK" dirty="0"/>
              <a:t>: to </a:t>
            </a:r>
            <a:r>
              <a:rPr lang="da-DK" dirty="0" err="1"/>
              <a:t>inhabit</a:t>
            </a:r>
            <a:r>
              <a:rPr lang="da-DK" dirty="0"/>
              <a:t> a </a:t>
            </a:r>
            <a:r>
              <a:rPr lang="da-DK" dirty="0" err="1"/>
              <a:t>narrow</a:t>
            </a:r>
            <a:r>
              <a:rPr lang="da-DK" dirty="0"/>
              <a:t> </a:t>
            </a:r>
            <a:r>
              <a:rPr lang="da-DK" dirty="0" err="1"/>
              <a:t>subset</a:t>
            </a:r>
            <a:r>
              <a:rPr lang="da-DK" dirty="0"/>
              <a:t> of </a:t>
            </a:r>
            <a:r>
              <a:rPr lang="da-DK" dirty="0" err="1"/>
              <a:t>possible</a:t>
            </a:r>
            <a:r>
              <a:rPr lang="da-DK" dirty="0"/>
              <a:t> </a:t>
            </a:r>
            <a:r>
              <a:rPr lang="da-DK" dirty="0" err="1"/>
              <a:t>states</a:t>
            </a:r>
            <a:r>
              <a:rPr lang="da-DK" dirty="0"/>
              <a:t> with </a:t>
            </a:r>
            <a:r>
              <a:rPr lang="da-DK" dirty="0" err="1"/>
              <a:t>high</a:t>
            </a:r>
            <a:r>
              <a:rPr lang="da-DK" dirty="0"/>
              <a:t> </a:t>
            </a:r>
            <a:r>
              <a:rPr lang="da-DK" dirty="0" err="1"/>
              <a:t>probability</a:t>
            </a:r>
            <a:endParaRPr lang="da-DK" dirty="0"/>
          </a:p>
          <a:p>
            <a:pPr lvl="1"/>
            <a:r>
              <a:rPr lang="da-DK" dirty="0" err="1"/>
              <a:t>Attractor</a:t>
            </a:r>
            <a:r>
              <a:rPr lang="da-DK" dirty="0"/>
              <a:t> in </a:t>
            </a:r>
            <a:r>
              <a:rPr lang="da-DK" dirty="0" err="1"/>
              <a:t>phase</a:t>
            </a:r>
            <a:r>
              <a:rPr lang="da-DK" dirty="0"/>
              <a:t> </a:t>
            </a:r>
            <a:r>
              <a:rPr lang="da-DK" dirty="0" err="1"/>
              <a:t>space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Surprisal</a:t>
            </a:r>
            <a:r>
              <a:rPr lang="da-DK" dirty="0"/>
              <a:t>: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improbable</a:t>
            </a:r>
            <a:r>
              <a:rPr lang="da-DK" dirty="0"/>
              <a:t> a situation is</a:t>
            </a:r>
          </a:p>
          <a:p>
            <a:pPr lvl="1"/>
            <a:r>
              <a:rPr lang="da-DK" dirty="0"/>
              <a:t>Average over time: </a:t>
            </a:r>
            <a:r>
              <a:rPr lang="da-DK" dirty="0" err="1"/>
              <a:t>entropy</a:t>
            </a:r>
            <a:endParaRPr lang="da-DK" dirty="0"/>
          </a:p>
          <a:p>
            <a:endParaRPr lang="da-DK" dirty="0"/>
          </a:p>
          <a:p>
            <a:r>
              <a:rPr lang="da-DK" dirty="0"/>
              <a:t>Life: to </a:t>
            </a:r>
            <a:r>
              <a:rPr lang="da-DK" dirty="0" err="1"/>
              <a:t>actively</a:t>
            </a:r>
            <a:r>
              <a:rPr lang="da-DK" dirty="0"/>
              <a:t> </a:t>
            </a:r>
            <a:r>
              <a:rPr lang="da-DK" dirty="0" err="1"/>
              <a:t>minimize</a:t>
            </a:r>
            <a:r>
              <a:rPr lang="da-DK" dirty="0"/>
              <a:t> </a:t>
            </a:r>
            <a:r>
              <a:rPr lang="da-DK" dirty="0" err="1"/>
              <a:t>surprisal</a:t>
            </a:r>
            <a:r>
              <a:rPr lang="da-DK" dirty="0"/>
              <a:t> over time</a:t>
            </a:r>
          </a:p>
          <a:p>
            <a:pPr lvl="1"/>
            <a:r>
              <a:rPr lang="da-DK" dirty="0" err="1"/>
              <a:t>Reverse</a:t>
            </a:r>
            <a:r>
              <a:rPr lang="da-DK" dirty="0"/>
              <a:t> diffusion</a:t>
            </a:r>
          </a:p>
          <a:p>
            <a:pPr lvl="1"/>
            <a:r>
              <a:rPr lang="da-DK" dirty="0"/>
              <a:t>To balance the dispersion from </a:t>
            </a:r>
            <a:r>
              <a:rPr lang="da-DK" dirty="0" err="1"/>
              <a:t>random</a:t>
            </a:r>
            <a:r>
              <a:rPr lang="da-DK" dirty="0"/>
              <a:t> </a:t>
            </a:r>
            <a:r>
              <a:rPr lang="da-DK" dirty="0" err="1"/>
              <a:t>fluctuations</a:t>
            </a:r>
            <a:endParaRPr lang="da-DK" dirty="0"/>
          </a:p>
          <a:p>
            <a:pPr lvl="1"/>
            <a:r>
              <a:rPr lang="da-DK" dirty="0"/>
              <a:t>And </a:t>
            </a:r>
            <a:r>
              <a:rPr lang="da-DK" dirty="0" err="1"/>
              <a:t>maintain</a:t>
            </a:r>
            <a:r>
              <a:rPr lang="da-DK" dirty="0"/>
              <a:t> a non-</a:t>
            </a:r>
            <a:r>
              <a:rPr lang="da-DK" dirty="0" err="1"/>
              <a:t>equilibrium</a:t>
            </a:r>
            <a:r>
              <a:rPr lang="da-DK" dirty="0"/>
              <a:t> </a:t>
            </a:r>
            <a:r>
              <a:rPr lang="da-DK" dirty="0" err="1"/>
              <a:t>steady</a:t>
            </a:r>
            <a:r>
              <a:rPr lang="da-DK" dirty="0"/>
              <a:t> </a:t>
            </a:r>
            <a:r>
              <a:rPr lang="da-DK" dirty="0" err="1"/>
              <a:t>state</a:t>
            </a:r>
            <a:endParaRPr lang="da-DK" dirty="0"/>
          </a:p>
          <a:p>
            <a:pPr lvl="1"/>
            <a:endParaRPr lang="da-DK" dirty="0"/>
          </a:p>
          <a:p>
            <a:r>
              <a:rPr lang="da-DK" dirty="0"/>
              <a:t>Now </a:t>
            </a:r>
            <a:r>
              <a:rPr lang="da-DK" dirty="0" err="1"/>
              <a:t>it’s</a:t>
            </a:r>
            <a:r>
              <a:rPr lang="da-DK" dirty="0"/>
              <a:t> just an </a:t>
            </a:r>
            <a:r>
              <a:rPr lang="da-DK" dirty="0" err="1"/>
              <a:t>optimization</a:t>
            </a:r>
            <a:r>
              <a:rPr lang="da-DK" dirty="0"/>
              <a:t> problem</a:t>
            </a:r>
          </a:p>
          <a:p>
            <a:pPr lvl="1"/>
            <a:r>
              <a:rPr lang="da-DK" dirty="0"/>
              <a:t>Gradient </a:t>
            </a:r>
            <a:r>
              <a:rPr lang="da-DK" dirty="0" err="1"/>
              <a:t>descent</a:t>
            </a:r>
            <a:endParaRPr lang="da-DK" dirty="0"/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A7FB743-0A16-B647-B291-B34FB70B4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720" y="2251583"/>
            <a:ext cx="3688080" cy="424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FE0FD88-04E9-4A41-9F55-C65F9D0AD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9800"/>
            <a:ext cx="10515600" cy="3840480"/>
          </a:xfrm>
        </p:spPr>
        <p:txBody>
          <a:bodyPr/>
          <a:lstStyle/>
          <a:p>
            <a:pPr marL="0" indent="0" algn="ctr">
              <a:buNone/>
            </a:pPr>
            <a:r>
              <a:rPr lang="da-DK" dirty="0"/>
              <a:t>All </a:t>
            </a:r>
            <a:r>
              <a:rPr lang="da-DK" dirty="0" err="1"/>
              <a:t>very</a:t>
            </a:r>
            <a:r>
              <a:rPr lang="da-DK" dirty="0"/>
              <a:t> </a:t>
            </a:r>
            <a:r>
              <a:rPr lang="da-DK" dirty="0" err="1"/>
              <a:t>nice</a:t>
            </a:r>
            <a:r>
              <a:rPr lang="da-DK" dirty="0"/>
              <a:t>, but</a:t>
            </a:r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 err="1"/>
              <a:t>Calculating</a:t>
            </a:r>
            <a:r>
              <a:rPr lang="da-DK" dirty="0"/>
              <a:t> </a:t>
            </a:r>
            <a:r>
              <a:rPr lang="da-DK" dirty="0" err="1"/>
              <a:t>surprisal</a:t>
            </a:r>
            <a:r>
              <a:rPr lang="da-DK" dirty="0"/>
              <a:t> is </a:t>
            </a:r>
            <a:r>
              <a:rPr lang="da-DK" dirty="0" err="1"/>
              <a:t>intractable</a:t>
            </a:r>
            <a:r>
              <a:rPr lang="da-DK" dirty="0"/>
              <a:t>!</a:t>
            </a:r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have acces to </a:t>
            </a:r>
            <a:r>
              <a:rPr lang="da-DK" i="1" dirty="0"/>
              <a:t>all </a:t>
            </a:r>
            <a:r>
              <a:rPr lang="da-DK" i="1" dirty="0" err="1"/>
              <a:t>possible</a:t>
            </a:r>
            <a:r>
              <a:rPr lang="da-DK" i="1" dirty="0"/>
              <a:t> </a:t>
            </a:r>
            <a:r>
              <a:rPr lang="da-DK" i="1" dirty="0" err="1"/>
              <a:t>states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75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3060</TotalTime>
  <Words>1360</Words>
  <Application>Microsoft Macintosh PowerPoint</Application>
  <PresentationFormat>Widescreen</PresentationFormat>
  <Paragraphs>271</Paragraphs>
  <Slides>38</Slides>
  <Notes>5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Office-tema</vt:lpstr>
      <vt:lpstr>The Free Energy Principle: A conceptual introduction</vt:lpstr>
      <vt:lpstr>Disclaimer</vt:lpstr>
      <vt:lpstr>PowerPoint-præsentation</vt:lpstr>
      <vt:lpstr>Karl Friston</vt:lpstr>
      <vt:lpstr>Ambition</vt:lpstr>
      <vt:lpstr>The basic idea</vt:lpstr>
      <vt:lpstr>PowerPoint-præsentation</vt:lpstr>
      <vt:lpstr>We start from the beginning</vt:lpstr>
      <vt:lpstr>PowerPoint-præsentation</vt:lpstr>
      <vt:lpstr>PowerPoint-præsentation</vt:lpstr>
      <vt:lpstr>The Markov Blanket</vt:lpstr>
      <vt:lpstr>Enter: Variational Free Energy</vt:lpstr>
      <vt:lpstr>Modelling the world</vt:lpstr>
      <vt:lpstr>A Hiearchical Model</vt:lpstr>
      <vt:lpstr>PowerPoint-præsentation</vt:lpstr>
      <vt:lpstr>PowerPoint-præsentation</vt:lpstr>
      <vt:lpstr>Supervised by the world: The Leaky Dam Metaphor</vt:lpstr>
      <vt:lpstr>Okay. That’s half the story.  But so far we have a really passive agent  Something is missing  </vt:lpstr>
      <vt:lpstr>Action as prediciton error minimization</vt:lpstr>
      <vt:lpstr>A self-fulfilling prophecy?  The Dark Room  problem</vt:lpstr>
      <vt:lpstr>Phew.  That was the main theory I’ll go briefly over some related issues     </vt:lpstr>
      <vt:lpstr>Enactivism vs Representationalism</vt:lpstr>
      <vt:lpstr>Falsifiability?</vt:lpstr>
      <vt:lpstr>Variational Neuroethology</vt:lpstr>
      <vt:lpstr>A note on the brain</vt:lpstr>
      <vt:lpstr>PowerPoint-præsentation</vt:lpstr>
      <vt:lpstr>PowerPoint-præsentation</vt:lpstr>
      <vt:lpstr>PowerPoint-præsentation</vt:lpstr>
      <vt:lpstr>Some other areas</vt:lpstr>
      <vt:lpstr>So is this cool ? </vt:lpstr>
      <vt:lpstr>Now there’s time for questions!  I also have an example from an article where the framework is applied  We can do it if you want –  Or we can stop here </vt:lpstr>
      <vt:lpstr>A lecture by Friston himself. Pretty nice.</vt:lpstr>
      <vt:lpstr>PowerPoint-præsentation</vt:lpstr>
      <vt:lpstr>A simulation of reading</vt:lpstr>
      <vt:lpstr>PowerPoint-præsentation</vt:lpstr>
      <vt:lpstr>Behavioural results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Free Energy Principle</dc:title>
  <dc:creator>Peter Thestrup Waade</dc:creator>
  <cp:lastModifiedBy>Peter Thestrup Waade</cp:lastModifiedBy>
  <cp:revision>44</cp:revision>
  <dcterms:created xsi:type="dcterms:W3CDTF">2019-10-03T15:29:43Z</dcterms:created>
  <dcterms:modified xsi:type="dcterms:W3CDTF">2019-10-07T14:38:49Z</dcterms:modified>
</cp:coreProperties>
</file>